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73"/>
  </p:notesMasterIdLst>
  <p:sldIdLst>
    <p:sldId id="256" r:id="rId2"/>
    <p:sldId id="275" r:id="rId3"/>
    <p:sldId id="301" r:id="rId4"/>
    <p:sldId id="263" r:id="rId5"/>
    <p:sldId id="312" r:id="rId6"/>
    <p:sldId id="313" r:id="rId7"/>
    <p:sldId id="314" r:id="rId8"/>
    <p:sldId id="334" r:id="rId9"/>
    <p:sldId id="335" r:id="rId10"/>
    <p:sldId id="337" r:id="rId11"/>
    <p:sldId id="338" r:id="rId12"/>
    <p:sldId id="339" r:id="rId13"/>
    <p:sldId id="340" r:id="rId14"/>
    <p:sldId id="342" r:id="rId15"/>
    <p:sldId id="341" r:id="rId16"/>
    <p:sldId id="343" r:id="rId17"/>
    <p:sldId id="302" r:id="rId18"/>
    <p:sldId id="262" r:id="rId19"/>
    <p:sldId id="344" r:id="rId20"/>
    <p:sldId id="305" r:id="rId21"/>
    <p:sldId id="355" r:id="rId22"/>
    <p:sldId id="345" r:id="rId23"/>
    <p:sldId id="353" r:id="rId24"/>
    <p:sldId id="348" r:id="rId25"/>
    <p:sldId id="349" r:id="rId26"/>
    <p:sldId id="350" r:id="rId27"/>
    <p:sldId id="356" r:id="rId28"/>
    <p:sldId id="357" r:id="rId29"/>
    <p:sldId id="352" r:id="rId30"/>
    <p:sldId id="307" r:id="rId31"/>
    <p:sldId id="318" r:id="rId32"/>
    <p:sldId id="319" r:id="rId33"/>
    <p:sldId id="320" r:id="rId34"/>
    <p:sldId id="321" r:id="rId35"/>
    <p:sldId id="322" r:id="rId36"/>
    <p:sldId id="323" r:id="rId37"/>
    <p:sldId id="324" r:id="rId38"/>
    <p:sldId id="326" r:id="rId39"/>
    <p:sldId id="325" r:id="rId40"/>
    <p:sldId id="327" r:id="rId41"/>
    <p:sldId id="330" r:id="rId42"/>
    <p:sldId id="329" r:id="rId43"/>
    <p:sldId id="332" r:id="rId44"/>
    <p:sldId id="331" r:id="rId45"/>
    <p:sldId id="308" r:id="rId46"/>
    <p:sldId id="359" r:id="rId47"/>
    <p:sldId id="358" r:id="rId48"/>
    <p:sldId id="360" r:id="rId49"/>
    <p:sldId id="361" r:id="rId50"/>
    <p:sldId id="362" r:id="rId51"/>
    <p:sldId id="309" r:id="rId52"/>
    <p:sldId id="365" r:id="rId53"/>
    <p:sldId id="366" r:id="rId54"/>
    <p:sldId id="367" r:id="rId55"/>
    <p:sldId id="368" r:id="rId56"/>
    <p:sldId id="369" r:id="rId57"/>
    <p:sldId id="370" r:id="rId58"/>
    <p:sldId id="363" r:id="rId59"/>
    <p:sldId id="376" r:id="rId60"/>
    <p:sldId id="364" r:id="rId61"/>
    <p:sldId id="371" r:id="rId62"/>
    <p:sldId id="373" r:id="rId63"/>
    <p:sldId id="375" r:id="rId64"/>
    <p:sldId id="374" r:id="rId65"/>
    <p:sldId id="310" r:id="rId66"/>
    <p:sldId id="372" r:id="rId67"/>
    <p:sldId id="303" r:id="rId68"/>
    <p:sldId id="333" r:id="rId69"/>
    <p:sldId id="315" r:id="rId70"/>
    <p:sldId id="316" r:id="rId71"/>
    <p:sldId id="270" r:id="rId7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00BED0"/>
    <a:srgbClr val="0098A5"/>
    <a:srgbClr val="005963"/>
    <a:srgbClr val="D93F00"/>
    <a:srgbClr val="FFFFFF"/>
    <a:srgbClr val="E4B429"/>
    <a:srgbClr val="FFD54F"/>
    <a:srgbClr val="FFEA3D"/>
    <a:srgbClr val="FFFF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57" autoAdjust="0"/>
    <p:restoredTop sz="94660"/>
  </p:normalViewPr>
  <p:slideViewPr>
    <p:cSldViewPr snapToGrid="0">
      <p:cViewPr varScale="1">
        <p:scale>
          <a:sx n="67" d="100"/>
          <a:sy n="67" d="100"/>
        </p:scale>
        <p:origin x="1308" y="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E97C-1779-4CEE-80D0-5BBB1AC4023D}" type="datetimeFigureOut">
              <a:rPr lang="en-US" smtClean="0"/>
              <a:t>24-Apr-20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EF7D1-689C-4BC1-B59B-4A4CE078E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43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9FC9C1-1A1B-A14B-8A1E-424EEC190A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4000"/>
            <a:ext cx="3659220" cy="10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9556" y="1028941"/>
            <a:ext cx="6519149" cy="1474115"/>
          </a:xfrm>
        </p:spPr>
        <p:txBody>
          <a:bodyPr lIns="0" anchor="b">
            <a:noAutofit/>
          </a:bodyPr>
          <a:lstStyle>
            <a:lvl1pPr algn="l">
              <a:defRPr sz="4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9556" y="4266822"/>
            <a:ext cx="4114682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39555" y="2642329"/>
            <a:ext cx="887187" cy="377962"/>
          </a:xfrm>
          <a:prstGeom prst="rect">
            <a:avLst/>
          </a:prstGeom>
          <a:solidFill>
            <a:schemeClr val="accent1"/>
          </a:solidFill>
        </p:spPr>
        <p:txBody>
          <a:bodyPr anchor="ctr" anchorCtr="0"/>
          <a:lstStyle>
            <a:lvl1pPr algn="ctr">
              <a:defRPr sz="825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pPr/>
              <a:t>24-Apr-20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967756" y="6377232"/>
            <a:ext cx="3220281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61312" y="6377232"/>
            <a:ext cx="415425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0"/>
            <a:ext cx="9144000" cy="397164"/>
            <a:chOff x="0" y="0"/>
            <a:chExt cx="9144000" cy="397164"/>
          </a:xfrm>
        </p:grpSpPr>
        <p:sp>
          <p:nvSpPr>
            <p:cNvPr id="22" name="Rectangle 21"/>
            <p:cNvSpPr/>
            <p:nvPr userDrawn="1"/>
          </p:nvSpPr>
          <p:spPr>
            <a:xfrm>
              <a:off x="6858704" y="198582"/>
              <a:ext cx="2285296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23" name="Group 22"/>
            <p:cNvGrpSpPr/>
            <p:nvPr userDrawn="1"/>
          </p:nvGrpSpPr>
          <p:grpSpPr>
            <a:xfrm>
              <a:off x="0" y="0"/>
              <a:ext cx="9143999" cy="397164"/>
              <a:chOff x="0" y="0"/>
              <a:chExt cx="9143999" cy="397164"/>
            </a:xfrm>
          </p:grpSpPr>
          <p:sp>
            <p:nvSpPr>
              <p:cNvPr id="28" name="Rectangle 27"/>
              <p:cNvSpPr/>
              <p:nvPr userDrawn="1"/>
            </p:nvSpPr>
            <p:spPr>
              <a:xfrm>
                <a:off x="1" y="198582"/>
                <a:ext cx="2311648" cy="19858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" name="Rectangle 28"/>
              <p:cNvSpPr/>
              <p:nvPr userDrawn="1"/>
            </p:nvSpPr>
            <p:spPr>
              <a:xfrm>
                <a:off x="2288114" y="198582"/>
                <a:ext cx="2285296" cy="1985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" name="Rectangle 29"/>
              <p:cNvSpPr/>
              <p:nvPr userDrawn="1"/>
            </p:nvSpPr>
            <p:spPr>
              <a:xfrm>
                <a:off x="4573409" y="198582"/>
                <a:ext cx="2285296" cy="1985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1" name="Rectangle 30"/>
              <p:cNvSpPr/>
              <p:nvPr userDrawn="1"/>
            </p:nvSpPr>
            <p:spPr>
              <a:xfrm>
                <a:off x="0" y="0"/>
                <a:ext cx="9143999" cy="19858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5592275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911" y="1396192"/>
            <a:ext cx="4157035" cy="670270"/>
          </a:xfrm>
        </p:spPr>
        <p:txBody>
          <a:bodyPr anchor="b">
            <a:noAutofit/>
          </a:bodyPr>
          <a:lstStyle>
            <a:lvl1pPr marL="0" indent="0">
              <a:buNone/>
              <a:defRPr sz="2100" b="1" baseline="0"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911" y="2184401"/>
            <a:ext cx="4157035" cy="3846945"/>
          </a:xfrm>
        </p:spPr>
        <p:txBody>
          <a:bodyPr>
            <a:normAutofit/>
          </a:bodyPr>
          <a:lstStyle>
            <a:lvl1pPr marL="216694" indent="-216694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500"/>
            </a:lvl1pPr>
            <a:lvl2pPr marL="5143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350"/>
            </a:lvl2pPr>
            <a:lvl3pPr marL="8572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200"/>
            </a:lvl3pPr>
            <a:lvl4pPr marL="12001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050"/>
            </a:lvl4pPr>
            <a:lvl5pPr marL="15430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77115" y="1396192"/>
            <a:ext cx="4195094" cy="670270"/>
          </a:xfrm>
        </p:spPr>
        <p:txBody>
          <a:bodyPr anchor="b">
            <a:normAutofit/>
          </a:bodyPr>
          <a:lstStyle>
            <a:lvl1pPr marL="0" indent="0">
              <a:buNone/>
              <a:defRPr sz="2100" b="1"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77115" y="2184401"/>
            <a:ext cx="4195094" cy="3846945"/>
          </a:xfrm>
        </p:spPr>
        <p:txBody>
          <a:bodyPr>
            <a:normAutofit/>
          </a:bodyPr>
          <a:lstStyle>
            <a:lvl1pPr marL="216694" indent="-216694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500"/>
            </a:lvl1pPr>
            <a:lvl2pPr marL="5143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350"/>
            </a:lvl2pPr>
            <a:lvl3pPr marL="8572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200"/>
            </a:lvl3pPr>
            <a:lvl4pPr marL="12001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050"/>
            </a:lvl4pPr>
            <a:lvl5pPr marL="15430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194913" y="434109"/>
            <a:ext cx="8677297" cy="8959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598644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487075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165608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NoBk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678416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47554" y="1237675"/>
            <a:ext cx="3248891" cy="910202"/>
          </a:xfrm>
        </p:spPr>
        <p:txBody>
          <a:bodyPr anchor="b">
            <a:normAutofit/>
          </a:bodyPr>
          <a:lstStyle>
            <a:lvl1pPr algn="ctr">
              <a:defRPr sz="2100" cap="all" baseline="0"/>
            </a:lvl1pPr>
          </a:lstStyle>
          <a:p>
            <a:r>
              <a:rPr lang="en-US" dirty="0"/>
              <a:t>CONTEXT or THEME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947555" y="2244437"/>
            <a:ext cx="3248891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2947555" y="4668983"/>
            <a:ext cx="3248891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95300" y="2420360"/>
            <a:ext cx="8153400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1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2947555" y="4784726"/>
            <a:ext cx="3248891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4198111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762714" y="495661"/>
            <a:ext cx="4080486" cy="575736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772" y="1237675"/>
            <a:ext cx="3248891" cy="910202"/>
          </a:xfrm>
        </p:spPr>
        <p:txBody>
          <a:bodyPr anchor="b">
            <a:normAutofit/>
          </a:bodyPr>
          <a:lstStyle>
            <a:lvl1pPr algn="ctr">
              <a:defRPr sz="2100" cap="all" baseline="0"/>
            </a:lvl1pPr>
          </a:lstStyle>
          <a:p>
            <a:r>
              <a:rPr lang="en-US" dirty="0"/>
              <a:t>CONTEXT or THEME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4912" y="6335310"/>
            <a:ext cx="2915434" cy="250337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359728" y="6335310"/>
            <a:ext cx="762000" cy="250337"/>
          </a:xfrm>
        </p:spPr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08707" y="2409026"/>
            <a:ext cx="3713021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65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640772" y="4784726"/>
            <a:ext cx="3248891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40773" y="2244437"/>
            <a:ext cx="3248891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640773" y="4668983"/>
            <a:ext cx="3248891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17354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163242" y="3461559"/>
            <a:ext cx="6803231" cy="598488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694" y="2382982"/>
            <a:ext cx="8677297" cy="1046019"/>
          </a:xfrm>
        </p:spPr>
        <p:txBody>
          <a:bodyPr anchor="b">
            <a:normAutofit/>
          </a:bodyPr>
          <a:lstStyle>
            <a:lvl1pPr algn="ctr">
              <a:defRPr sz="4500" cap="all" baseline="0"/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728093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163242" y="3461559"/>
            <a:ext cx="6803231" cy="598488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694" y="2382982"/>
            <a:ext cx="8677297" cy="1046019"/>
          </a:xfrm>
        </p:spPr>
        <p:txBody>
          <a:bodyPr anchor="b">
            <a:normAutofit/>
          </a:bodyPr>
          <a:lstStyle>
            <a:lvl1pPr algn="ctr">
              <a:defRPr sz="4500" cap="all" baseline="0"/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28729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163242" y="3461559"/>
            <a:ext cx="6803231" cy="59848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694" y="2382982"/>
            <a:ext cx="8677297" cy="1046019"/>
          </a:xfrm>
        </p:spPr>
        <p:txBody>
          <a:bodyPr anchor="b">
            <a:normAutofit/>
          </a:bodyPr>
          <a:lstStyle>
            <a:lvl1pPr algn="ctr">
              <a:defRPr sz="45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022777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2919" y="4581237"/>
            <a:ext cx="8158163" cy="1597891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350" b="0" i="0" cap="all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397164"/>
            <a:chOff x="0" y="0"/>
            <a:chExt cx="9144000" cy="397164"/>
          </a:xfrm>
        </p:grpSpPr>
        <p:sp>
          <p:nvSpPr>
            <p:cNvPr id="15" name="Rectangle 14"/>
            <p:cNvSpPr/>
            <p:nvPr userDrawn="1"/>
          </p:nvSpPr>
          <p:spPr>
            <a:xfrm>
              <a:off x="6858704" y="198582"/>
              <a:ext cx="2285296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23" name="Group 22"/>
            <p:cNvGrpSpPr/>
            <p:nvPr userDrawn="1"/>
          </p:nvGrpSpPr>
          <p:grpSpPr>
            <a:xfrm>
              <a:off x="0" y="0"/>
              <a:ext cx="9143999" cy="397164"/>
              <a:chOff x="0" y="0"/>
              <a:chExt cx="9143999" cy="397164"/>
            </a:xfrm>
          </p:grpSpPr>
          <p:sp>
            <p:nvSpPr>
              <p:cNvPr id="24" name="Rectangle 23"/>
              <p:cNvSpPr/>
              <p:nvPr userDrawn="1"/>
            </p:nvSpPr>
            <p:spPr>
              <a:xfrm>
                <a:off x="1" y="198582"/>
                <a:ext cx="2311648" cy="19858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" name="Rectangle 24"/>
              <p:cNvSpPr/>
              <p:nvPr userDrawn="1"/>
            </p:nvSpPr>
            <p:spPr>
              <a:xfrm>
                <a:off x="2288114" y="198582"/>
                <a:ext cx="2285296" cy="1985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" name="Rectangle 25"/>
              <p:cNvSpPr/>
              <p:nvPr userDrawn="1"/>
            </p:nvSpPr>
            <p:spPr>
              <a:xfrm>
                <a:off x="4573409" y="198582"/>
                <a:ext cx="2285296" cy="1985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" name="Rectangle 26"/>
              <p:cNvSpPr/>
              <p:nvPr userDrawn="1"/>
            </p:nvSpPr>
            <p:spPr>
              <a:xfrm>
                <a:off x="0" y="0"/>
                <a:ext cx="9143999" cy="19858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78B0EDA-5869-444D-951F-AE3338ACA1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176" y="1215781"/>
            <a:ext cx="5829646" cy="40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77358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0593" y="397164"/>
            <a:ext cx="4573407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9556" y="1028941"/>
            <a:ext cx="4114682" cy="1474115"/>
          </a:xfrm>
        </p:spPr>
        <p:txBody>
          <a:bodyPr lIns="0" anchor="b">
            <a:noAutofit/>
          </a:bodyPr>
          <a:lstStyle>
            <a:lvl1pPr algn="l">
              <a:defRPr sz="4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9556" y="4266822"/>
            <a:ext cx="4114682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967756" y="6377232"/>
            <a:ext cx="3220281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61312" y="6377232"/>
            <a:ext cx="415425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Date Placeholder 6"/>
          <p:cNvSpPr>
            <a:spLocks noGrp="1"/>
          </p:cNvSpPr>
          <p:nvPr>
            <p:ph type="dt" sz="half" idx="10"/>
          </p:nvPr>
        </p:nvSpPr>
        <p:spPr>
          <a:xfrm>
            <a:off x="339555" y="2642329"/>
            <a:ext cx="887187" cy="377962"/>
          </a:xfrm>
          <a:prstGeom prst="rect">
            <a:avLst/>
          </a:prstGeom>
          <a:solidFill>
            <a:schemeClr val="accent1"/>
          </a:solidFill>
        </p:spPr>
        <p:txBody>
          <a:bodyPr anchor="ctr" anchorCtr="0"/>
          <a:lstStyle>
            <a:lvl1pPr algn="ctr">
              <a:defRPr sz="825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pPr/>
              <a:t>24-Apr-20</a:t>
            </a:fld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0"/>
            <a:ext cx="9144000" cy="397164"/>
            <a:chOff x="0" y="0"/>
            <a:chExt cx="9144000" cy="397164"/>
          </a:xfrm>
        </p:grpSpPr>
        <p:sp>
          <p:nvSpPr>
            <p:cNvPr id="16" name="Rectangle 15"/>
            <p:cNvSpPr/>
            <p:nvPr userDrawn="1"/>
          </p:nvSpPr>
          <p:spPr>
            <a:xfrm>
              <a:off x="6858704" y="198582"/>
              <a:ext cx="2285296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17" name="Group 16"/>
            <p:cNvGrpSpPr/>
            <p:nvPr userDrawn="1"/>
          </p:nvGrpSpPr>
          <p:grpSpPr>
            <a:xfrm>
              <a:off x="0" y="0"/>
              <a:ext cx="9143999" cy="397164"/>
              <a:chOff x="0" y="0"/>
              <a:chExt cx="9143999" cy="397164"/>
            </a:xfrm>
          </p:grpSpPr>
          <p:sp>
            <p:nvSpPr>
              <p:cNvPr id="18" name="Rectangle 17"/>
              <p:cNvSpPr/>
              <p:nvPr userDrawn="1"/>
            </p:nvSpPr>
            <p:spPr>
              <a:xfrm>
                <a:off x="1" y="198582"/>
                <a:ext cx="2311648" cy="19858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" name="Rectangle 18"/>
              <p:cNvSpPr/>
              <p:nvPr userDrawn="1"/>
            </p:nvSpPr>
            <p:spPr>
              <a:xfrm>
                <a:off x="2288114" y="198582"/>
                <a:ext cx="2285296" cy="1985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" name="Rectangle 20"/>
              <p:cNvSpPr/>
              <p:nvPr userDrawn="1"/>
            </p:nvSpPr>
            <p:spPr>
              <a:xfrm>
                <a:off x="4573409" y="198582"/>
                <a:ext cx="2285296" cy="1985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" name="Rectangle 21"/>
              <p:cNvSpPr/>
              <p:nvPr userDrawn="1"/>
            </p:nvSpPr>
            <p:spPr>
              <a:xfrm>
                <a:off x="0" y="0"/>
                <a:ext cx="9143999" cy="19858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5C9F0184-B81E-FF4E-929A-52E8BF642B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4000"/>
            <a:ext cx="3659220" cy="10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35470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CAD2A56-3A47-B64A-BEDF-EF3EFEFEFE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08" r="2878"/>
          <a:stretch/>
        </p:blipFill>
        <p:spPr>
          <a:xfrm>
            <a:off x="-273756" y="398873"/>
            <a:ext cx="9417756" cy="64591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0069" y="4682836"/>
            <a:ext cx="8043863" cy="1559782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350" b="0" i="0">
                <a:solidFill>
                  <a:schemeClr val="bg1">
                    <a:alpha val="81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 OPTION 2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592878-610F-DB4D-86DF-5B0E7093AF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177" y="1322336"/>
            <a:ext cx="5829646" cy="40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08286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9556" y="1028941"/>
            <a:ext cx="6519149" cy="1474115"/>
          </a:xfrm>
        </p:spPr>
        <p:txBody>
          <a:bodyPr lIns="0" anchor="b">
            <a:noAutofit/>
          </a:bodyPr>
          <a:lstStyle>
            <a:lvl1pPr algn="l">
              <a:defRPr sz="40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9556" y="4266822"/>
            <a:ext cx="4114682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bg1">
                    <a:lumMod val="8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013476" y="6182922"/>
            <a:ext cx="3220281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407032" y="6182922"/>
            <a:ext cx="415425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>
          <a:xfrm>
            <a:off x="339555" y="2642329"/>
            <a:ext cx="887187" cy="377962"/>
          </a:xfrm>
          <a:prstGeom prst="rect">
            <a:avLst/>
          </a:prstGeom>
          <a:solidFill>
            <a:schemeClr val="accent1"/>
          </a:solidFill>
        </p:spPr>
        <p:txBody>
          <a:bodyPr anchor="ctr" anchorCtr="0"/>
          <a:lstStyle>
            <a:lvl1pPr algn="ctr">
              <a:defRPr sz="825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pPr/>
              <a:t>24-Apr-20</a:t>
            </a:fld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0"/>
            <a:ext cx="9144000" cy="397164"/>
            <a:chOff x="0" y="0"/>
            <a:chExt cx="9144000" cy="397164"/>
          </a:xfrm>
        </p:grpSpPr>
        <p:sp>
          <p:nvSpPr>
            <p:cNvPr id="15" name="Rectangle 14"/>
            <p:cNvSpPr/>
            <p:nvPr userDrawn="1"/>
          </p:nvSpPr>
          <p:spPr>
            <a:xfrm>
              <a:off x="6858704" y="198582"/>
              <a:ext cx="2285296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0" y="0"/>
              <a:ext cx="9143999" cy="397164"/>
              <a:chOff x="0" y="0"/>
              <a:chExt cx="9143999" cy="397164"/>
            </a:xfrm>
          </p:grpSpPr>
          <p:sp>
            <p:nvSpPr>
              <p:cNvPr id="17" name="Rectangle 16"/>
              <p:cNvSpPr/>
              <p:nvPr userDrawn="1"/>
            </p:nvSpPr>
            <p:spPr>
              <a:xfrm>
                <a:off x="1" y="198582"/>
                <a:ext cx="2311648" cy="19858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" name="Rectangle 17"/>
              <p:cNvSpPr/>
              <p:nvPr userDrawn="1"/>
            </p:nvSpPr>
            <p:spPr>
              <a:xfrm>
                <a:off x="2288114" y="198582"/>
                <a:ext cx="2285296" cy="1985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0" name="Rectangle 19"/>
              <p:cNvSpPr/>
              <p:nvPr userDrawn="1"/>
            </p:nvSpPr>
            <p:spPr>
              <a:xfrm>
                <a:off x="4573409" y="198582"/>
                <a:ext cx="2285296" cy="1985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" name="Rectangle 20"/>
              <p:cNvSpPr/>
              <p:nvPr userDrawn="1"/>
            </p:nvSpPr>
            <p:spPr>
              <a:xfrm>
                <a:off x="0" y="0"/>
                <a:ext cx="9143999" cy="19858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A6533EA0-88B4-EA4B-9382-CA31FF0537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4000"/>
            <a:ext cx="3659218" cy="10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52265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0593" y="397164"/>
            <a:ext cx="4573407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9556" y="1028941"/>
            <a:ext cx="4114682" cy="1474115"/>
          </a:xfrm>
        </p:spPr>
        <p:txBody>
          <a:bodyPr lIns="0" anchor="b">
            <a:noAutofit/>
          </a:bodyPr>
          <a:lstStyle>
            <a:lvl1pPr algn="l">
              <a:defRPr sz="40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9556" y="4266822"/>
            <a:ext cx="4114682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bg1">
                    <a:lumMod val="8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1" name="Date Placeholder 6"/>
          <p:cNvSpPr>
            <a:spLocks noGrp="1"/>
          </p:cNvSpPr>
          <p:nvPr>
            <p:ph type="dt" sz="half" idx="10"/>
          </p:nvPr>
        </p:nvSpPr>
        <p:spPr>
          <a:xfrm>
            <a:off x="339555" y="2642329"/>
            <a:ext cx="887187" cy="377962"/>
          </a:xfrm>
          <a:prstGeom prst="rect">
            <a:avLst/>
          </a:prstGeom>
          <a:solidFill>
            <a:schemeClr val="accent1"/>
          </a:solidFill>
        </p:spPr>
        <p:txBody>
          <a:bodyPr anchor="ctr" anchorCtr="0"/>
          <a:lstStyle>
            <a:lvl1pPr algn="ctr">
              <a:defRPr sz="825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pPr/>
              <a:t>24-Apr-20</a:t>
            </a:fld>
            <a:endParaRPr lang="en-US" dirty="0"/>
          </a:p>
        </p:txBody>
      </p:sp>
      <p:sp>
        <p:nvSpPr>
          <p:cNvPr id="3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013476" y="6182922"/>
            <a:ext cx="3220281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7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407032" y="6182922"/>
            <a:ext cx="415425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0" y="0"/>
            <a:ext cx="9144000" cy="397164"/>
            <a:chOff x="0" y="0"/>
            <a:chExt cx="9144000" cy="397164"/>
          </a:xfrm>
        </p:grpSpPr>
        <p:sp>
          <p:nvSpPr>
            <p:cNvPr id="27" name="Rectangle 26"/>
            <p:cNvSpPr/>
            <p:nvPr userDrawn="1"/>
          </p:nvSpPr>
          <p:spPr>
            <a:xfrm>
              <a:off x="6858704" y="198582"/>
              <a:ext cx="2285296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28" name="Group 27"/>
            <p:cNvGrpSpPr/>
            <p:nvPr userDrawn="1"/>
          </p:nvGrpSpPr>
          <p:grpSpPr>
            <a:xfrm>
              <a:off x="0" y="0"/>
              <a:ext cx="9143999" cy="397164"/>
              <a:chOff x="0" y="0"/>
              <a:chExt cx="9143999" cy="397164"/>
            </a:xfrm>
          </p:grpSpPr>
          <p:sp>
            <p:nvSpPr>
              <p:cNvPr id="29" name="Rectangle 28"/>
              <p:cNvSpPr/>
              <p:nvPr userDrawn="1"/>
            </p:nvSpPr>
            <p:spPr>
              <a:xfrm>
                <a:off x="1" y="198582"/>
                <a:ext cx="2311648" cy="19858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" name="Rectangle 29"/>
              <p:cNvSpPr/>
              <p:nvPr userDrawn="1"/>
            </p:nvSpPr>
            <p:spPr>
              <a:xfrm>
                <a:off x="2288114" y="198582"/>
                <a:ext cx="2285296" cy="1985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1" name="Rectangle 30"/>
              <p:cNvSpPr/>
              <p:nvPr userDrawn="1"/>
            </p:nvSpPr>
            <p:spPr>
              <a:xfrm>
                <a:off x="4573409" y="198582"/>
                <a:ext cx="2285296" cy="1985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2" name="Rectangle 31"/>
              <p:cNvSpPr/>
              <p:nvPr userDrawn="1"/>
            </p:nvSpPr>
            <p:spPr>
              <a:xfrm>
                <a:off x="0" y="0"/>
                <a:ext cx="9143999" cy="19858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0B78AA3-3FDF-AA46-ACFA-88906C99FA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4000"/>
            <a:ext cx="3659218" cy="10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676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323211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555773" y="685060"/>
            <a:ext cx="1065644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825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1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681169" y="685060"/>
            <a:ext cx="1065644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825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2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806565" y="685060"/>
            <a:ext cx="1065644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825" b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3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4913" y="434109"/>
            <a:ext cx="5284561" cy="895927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036257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912" y="1709739"/>
            <a:ext cx="7049630" cy="2852737"/>
          </a:xfrm>
        </p:spPr>
        <p:txBody>
          <a:bodyPr anchor="b">
            <a:normAutofit/>
          </a:bodyPr>
          <a:lstStyle>
            <a:lvl1pPr algn="l">
              <a:defRPr sz="30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912" y="4589464"/>
            <a:ext cx="7049630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021156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6D13248-9D2A-4C41-AA8C-2361E0EC9F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264" y="1660440"/>
            <a:ext cx="7141559" cy="20375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0391" y="3727927"/>
            <a:ext cx="6577965" cy="1212056"/>
          </a:xfrm>
        </p:spPr>
        <p:txBody>
          <a:bodyPr anchor="b">
            <a:noAutofit/>
          </a:bodyPr>
          <a:lstStyle>
            <a:lvl1pPr algn="l">
              <a:defRPr sz="30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 OPTION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720391" y="4947814"/>
            <a:ext cx="6577965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0" y="0"/>
            <a:ext cx="9144000" cy="397164"/>
            <a:chOff x="0" y="0"/>
            <a:chExt cx="9144000" cy="397164"/>
          </a:xfrm>
        </p:grpSpPr>
        <p:sp>
          <p:nvSpPr>
            <p:cNvPr id="19" name="Rectangle 18"/>
            <p:cNvSpPr/>
            <p:nvPr userDrawn="1"/>
          </p:nvSpPr>
          <p:spPr>
            <a:xfrm>
              <a:off x="6858704" y="198582"/>
              <a:ext cx="2285296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20" name="Group 19"/>
            <p:cNvGrpSpPr/>
            <p:nvPr userDrawn="1"/>
          </p:nvGrpSpPr>
          <p:grpSpPr>
            <a:xfrm>
              <a:off x="0" y="0"/>
              <a:ext cx="9143999" cy="397164"/>
              <a:chOff x="0" y="0"/>
              <a:chExt cx="9143999" cy="397164"/>
            </a:xfrm>
          </p:grpSpPr>
          <p:sp>
            <p:nvSpPr>
              <p:cNvPr id="21" name="Rectangle 20"/>
              <p:cNvSpPr/>
              <p:nvPr userDrawn="1"/>
            </p:nvSpPr>
            <p:spPr>
              <a:xfrm>
                <a:off x="1" y="198582"/>
                <a:ext cx="2311648" cy="19858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" name="Rectangle 25"/>
              <p:cNvSpPr/>
              <p:nvPr userDrawn="1"/>
            </p:nvSpPr>
            <p:spPr>
              <a:xfrm>
                <a:off x="2288114" y="198582"/>
                <a:ext cx="2285296" cy="1985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" name="Rectangle 26"/>
              <p:cNvSpPr/>
              <p:nvPr userDrawn="1"/>
            </p:nvSpPr>
            <p:spPr>
              <a:xfrm>
                <a:off x="4573409" y="198582"/>
                <a:ext cx="2285296" cy="1985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" name="Rectangle 27"/>
              <p:cNvSpPr/>
              <p:nvPr userDrawn="1"/>
            </p:nvSpPr>
            <p:spPr>
              <a:xfrm>
                <a:off x="0" y="0"/>
                <a:ext cx="9143999" cy="19858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42748302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913" y="434109"/>
            <a:ext cx="8677297" cy="8959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912" y="1413164"/>
            <a:ext cx="4190141" cy="4590472"/>
          </a:xfrm>
        </p:spPr>
        <p:txBody>
          <a:bodyPr/>
          <a:lstStyle>
            <a:lvl1pPr marL="216694" indent="-216694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1pPr>
            <a:lvl2pPr marL="5143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2pPr>
            <a:lvl3pPr marL="8572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3pPr>
            <a:lvl4pPr marL="12001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4pPr>
            <a:lvl5pPr marL="15430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8244" y="1413164"/>
            <a:ext cx="4243965" cy="4590472"/>
          </a:xfrm>
        </p:spPr>
        <p:txBody>
          <a:bodyPr/>
          <a:lstStyle>
            <a:lvl1pPr marL="216694" indent="-216694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1pPr>
            <a:lvl2pPr marL="5143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2pPr>
            <a:lvl3pPr marL="8572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3pPr>
            <a:lvl4pPr marL="12001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4pPr>
            <a:lvl5pPr marL="1543050" indent="-1714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516483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3AF5B8C-C186-3E48-8261-81554CCCF850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450" y="6008281"/>
            <a:ext cx="3028322" cy="864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913" y="434109"/>
            <a:ext cx="8677297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912" y="1413164"/>
            <a:ext cx="8677297" cy="459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912" y="6335310"/>
            <a:ext cx="3919888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35310"/>
            <a:ext cx="7620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0"/>
            <a:ext cx="9144000" cy="397164"/>
            <a:chOff x="0" y="0"/>
            <a:chExt cx="9144000" cy="397164"/>
          </a:xfrm>
        </p:grpSpPr>
        <p:sp>
          <p:nvSpPr>
            <p:cNvPr id="19" name="Rectangle 18"/>
            <p:cNvSpPr/>
            <p:nvPr userDrawn="1"/>
          </p:nvSpPr>
          <p:spPr>
            <a:xfrm>
              <a:off x="6858704" y="198582"/>
              <a:ext cx="2285296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7" name="Group 6"/>
            <p:cNvGrpSpPr/>
            <p:nvPr userDrawn="1"/>
          </p:nvGrpSpPr>
          <p:grpSpPr>
            <a:xfrm>
              <a:off x="0" y="0"/>
              <a:ext cx="9143999" cy="397164"/>
              <a:chOff x="0" y="0"/>
              <a:chExt cx="9143999" cy="397164"/>
            </a:xfrm>
          </p:grpSpPr>
          <p:sp>
            <p:nvSpPr>
              <p:cNvPr id="16" name="Rectangle 15"/>
              <p:cNvSpPr/>
              <p:nvPr userDrawn="1"/>
            </p:nvSpPr>
            <p:spPr>
              <a:xfrm>
                <a:off x="1" y="198582"/>
                <a:ext cx="2311648" cy="19858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" name="Rectangle 16"/>
              <p:cNvSpPr/>
              <p:nvPr userDrawn="1"/>
            </p:nvSpPr>
            <p:spPr>
              <a:xfrm>
                <a:off x="2288114" y="198582"/>
                <a:ext cx="2285296" cy="1985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" name="Rectangle 17"/>
              <p:cNvSpPr/>
              <p:nvPr userDrawn="1"/>
            </p:nvSpPr>
            <p:spPr>
              <a:xfrm>
                <a:off x="4573409" y="198582"/>
                <a:ext cx="2285296" cy="1985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0" name="Rectangle 19"/>
              <p:cNvSpPr/>
              <p:nvPr userDrawn="1"/>
            </p:nvSpPr>
            <p:spPr>
              <a:xfrm>
                <a:off x="0" y="0"/>
                <a:ext cx="9143999" cy="19858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73700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14" r:id="rId2"/>
    <p:sldLayoutId id="2147483715" r:id="rId3"/>
    <p:sldLayoutId id="2147483716" r:id="rId4"/>
    <p:sldLayoutId id="2147483670" r:id="rId5"/>
    <p:sldLayoutId id="2147483693" r:id="rId6"/>
    <p:sldLayoutId id="2147483671" r:id="rId7"/>
    <p:sldLayoutId id="2147483690" r:id="rId8"/>
    <p:sldLayoutId id="2147483672" r:id="rId9"/>
    <p:sldLayoutId id="2147483673" r:id="rId10"/>
    <p:sldLayoutId id="2147483674" r:id="rId11"/>
    <p:sldLayoutId id="2147483675" r:id="rId12"/>
    <p:sldLayoutId id="2147483710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12" r:id="rId19"/>
    <p:sldLayoutId id="2147483713" r:id="rId20"/>
  </p:sldLayoutIdLst>
  <p:transition spd="slow">
    <p:push dir="u"/>
  </p:transition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2700" b="0" kern="1200" spc="3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694" indent="-216694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85000"/>
        <a:buFont typeface="Wingdings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9556" y="1028941"/>
            <a:ext cx="7030508" cy="1474115"/>
          </a:xfrm>
        </p:spPr>
        <p:txBody>
          <a:bodyPr/>
          <a:lstStyle/>
          <a:p>
            <a:r>
              <a:rPr lang="en-US" sz="4000" dirty="0"/>
              <a:t>Bangkok Hospital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Presented by: Aekpreya B.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solidFill>
            <a:schemeClr val="accent4"/>
          </a:solidFill>
        </p:spPr>
        <p:txBody>
          <a:bodyPr/>
          <a:lstStyle/>
          <a:p>
            <a:r>
              <a:rPr lang="en-US" dirty="0"/>
              <a:t>28-Apr-2020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B4D50FF-1998-42D6-BC8F-691C3F5D8A0E}"/>
              </a:ext>
            </a:extLst>
          </p:cNvPr>
          <p:cNvSpPr txBox="1">
            <a:spLocks/>
          </p:cNvSpPr>
          <p:nvPr/>
        </p:nvSpPr>
        <p:spPr>
          <a:xfrm>
            <a:off x="339555" y="1910538"/>
            <a:ext cx="7030508" cy="1078061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50" b="0" kern="1200" spc="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Bahnschrift Condensed" panose="020B0502040204020203" pitchFamily="34" charset="0"/>
                <a:cs typeface="CordiaUPC" panose="020B0304020202020204" pitchFamily="34" charset="-34"/>
              </a:rPr>
              <a:t>(Sentiment Analysis using Machine Learning)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FE85A7E1-20DB-4174-9F93-29529D79D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350" y="3079750"/>
            <a:ext cx="1765300" cy="6985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3FAEFED1-D783-4C71-93C2-55D158875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34" y="5392502"/>
            <a:ext cx="3424682" cy="135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6365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63400" y="755009"/>
            <a:ext cx="8980600" cy="3446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ติดตั้ง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library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4B1ADAC-C565-401A-88FC-06082CDE0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054" y="5887147"/>
            <a:ext cx="3250946" cy="12863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779EBE-549E-471F-81FB-304F71428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12" y="1335089"/>
            <a:ext cx="7491763" cy="435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47709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63400" y="755009"/>
            <a:ext cx="8980600" cy="3446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ติดตั้ง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library</a:t>
            </a:r>
          </a:p>
          <a:p>
            <a:pPr marL="0" indent="0">
              <a:buNone/>
            </a:pPr>
            <a:endParaRPr lang="en-US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en-US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en-US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en-US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(2)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สร้างฟังก์ชัน (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Function)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en-US" sz="28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honestdoc_comment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</a:p>
          <a:p>
            <a:pPr marL="0" indent="0">
              <a:buNone/>
            </a:pP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	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เพื่อ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create connection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4B1ADAC-C565-401A-88FC-06082CDE0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054" y="5887147"/>
            <a:ext cx="3250946" cy="1286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424219-C52E-4CDF-A70A-992E4C68D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60" y="1279498"/>
            <a:ext cx="6788266" cy="15813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F51AA1-6868-42F3-98C4-42D362B81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26" y="3912534"/>
            <a:ext cx="4699242" cy="271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54043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63400" y="755008"/>
            <a:ext cx="8980600" cy="55803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	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เพื่อ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scrape comment and score</a:t>
            </a:r>
          </a:p>
          <a:p>
            <a:pPr marL="0" indent="0">
              <a:buNone/>
            </a:pPr>
            <a:endParaRPr lang="en-US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en-US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en-US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	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เพื่อ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extract each item</a:t>
            </a:r>
          </a:p>
          <a:p>
            <a:pPr marL="0" indent="0">
              <a:buNone/>
            </a:pPr>
            <a:endParaRPr lang="en-US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4B1ADAC-C565-401A-88FC-06082CDE0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054" y="5887147"/>
            <a:ext cx="3250946" cy="12863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E223B20-2D3F-49B9-A30C-412D85DDF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252" y="1308077"/>
            <a:ext cx="7720635" cy="11969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00B8E8-17FF-4ACB-AF73-E994F16CA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52" y="3583902"/>
            <a:ext cx="7767294" cy="167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97861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63400" y="755008"/>
            <a:ext cx="8980600" cy="55803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	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เพื่อ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extract each item</a:t>
            </a:r>
          </a:p>
          <a:p>
            <a:pPr marL="0" indent="0">
              <a:buNone/>
            </a:pPr>
            <a:endParaRPr lang="en-US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4B1ADAC-C565-401A-88FC-06082CDE0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054" y="5887147"/>
            <a:ext cx="3250946" cy="1286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958E9E-A823-4278-88A5-659C1074B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318" y="1343953"/>
            <a:ext cx="7848399" cy="370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74471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1700" y="697859"/>
            <a:ext cx="8980600" cy="3446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(3)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ใช้ฟังก์ชัน (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Function)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en-US" sz="28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honestdoc_comment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ที่เราสร้างมา เริ่มดึงข้อมูล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Comments</a:t>
            </a:r>
          </a:p>
          <a:p>
            <a:pPr marL="0" indent="0">
              <a:buNone/>
            </a:pPr>
            <a:endParaRPr lang="en-US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en-US" sz="2000" u="sng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        </a:t>
            </a:r>
            <a:r>
              <a:rPr lang="th-TH" sz="2000" u="sng" dirty="0">
                <a:latin typeface="CordiaUPC" panose="020B0304020202020204" pitchFamily="34" charset="-34"/>
                <a:cs typeface="CordiaUPC" panose="020B0304020202020204" pitchFamily="34" charset="-34"/>
              </a:rPr>
              <a:t>เพิ่มเติม</a:t>
            </a:r>
            <a:r>
              <a:rPr lang="th-TH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: </a:t>
            </a:r>
            <a:r>
              <a:rPr lang="th-TH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ขั้นตอนนี้จะใช้เวลาพอสมควร เพราะเป็นขั้นตอน </a:t>
            </a:r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Scrap </a:t>
            </a:r>
            <a:r>
              <a:rPr lang="th-TH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ความคิดเห็นออกมาจากเว็บไซต์ ระยะเวลารอจะมากหรือ</a:t>
            </a:r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      </a:t>
            </a:r>
          </a:p>
          <a:p>
            <a:pPr marL="0" indent="0">
              <a:buNone/>
            </a:pPr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        </a:t>
            </a:r>
            <a:r>
              <a:rPr lang="th-TH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จะน้อยขึ้นอยู่กับปริมาณ </a:t>
            </a:r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Comments</a:t>
            </a:r>
          </a:p>
          <a:p>
            <a:pPr marL="0" indent="0">
              <a:buNone/>
            </a:pP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    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เมื่อเรา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Scrap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เสร็จเรียบร้อย หรือรอจน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code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ด้านบน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run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เสร็จ ก็มาตรวจสอบ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shape </a:t>
            </a:r>
          </a:p>
          <a:p>
            <a:pPr marL="0" indent="0">
              <a:buNone/>
            </a:pP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    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ของ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Comments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กันหน่อย</a:t>
            </a:r>
            <a:endParaRPr lang="en-US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	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4B1ADAC-C565-401A-88FC-06082CDE0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054" y="5887147"/>
            <a:ext cx="3250946" cy="12863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3044EAC-9F10-4911-A5E3-FD829A47E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37" y="1282689"/>
            <a:ext cx="8293072" cy="5556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0CAB9D-3775-495E-98CB-9E2BA15F7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37" y="3717150"/>
            <a:ext cx="6099339" cy="85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1640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1700" y="697859"/>
            <a:ext cx="8980600" cy="60553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(4)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แปลง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Comments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จากภาษาไทยเป็นภาษาอังกฤษ</a:t>
            </a:r>
          </a:p>
          <a:p>
            <a:pPr marL="0" indent="0">
              <a:buNone/>
            </a:pP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    สร้างฟังก์ชัน (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Function)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th2en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เพื่อแปลงภาษาไทยเป็นภาษาอังกฤษ</a:t>
            </a: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    สร้าง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progress-bar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ด้วย </a:t>
            </a:r>
            <a:r>
              <a:rPr lang="en-US" sz="28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tqdm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 เพื่อเอาไว้ดู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progression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และ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estimate TTC </a:t>
            </a: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   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(Time To Completion)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ของ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function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และ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loop</a:t>
            </a: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en-US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4B1ADAC-C565-401A-88FC-06082CDE0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054" y="5887147"/>
            <a:ext cx="3250946" cy="12863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310AF4-53A9-408E-B6D2-77F55FB53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95" y="1757418"/>
            <a:ext cx="7994771" cy="21097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20C03B-C7FC-4DB2-B160-2E8CC7B11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94" y="5295882"/>
            <a:ext cx="7463281" cy="103942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2D0DE52-3395-4CC7-82E8-3DAF79951D47}"/>
              </a:ext>
            </a:extLst>
          </p:cNvPr>
          <p:cNvSpPr/>
          <p:nvPr/>
        </p:nvSpPr>
        <p:spPr>
          <a:xfrm>
            <a:off x="942975" y="5877622"/>
            <a:ext cx="4371975" cy="3803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80A090-CA1F-4C82-BD97-09517E1DE0AF}"/>
              </a:ext>
            </a:extLst>
          </p:cNvPr>
          <p:cNvSpPr txBox="1"/>
          <p:nvPr/>
        </p:nvSpPr>
        <p:spPr>
          <a:xfrm>
            <a:off x="5340604" y="5844049"/>
            <a:ext cx="1313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ผลลัพธ์ที่ได้</a:t>
            </a:r>
            <a:endParaRPr lang="en-US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042024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1700" y="697859"/>
            <a:ext cx="8980600" cy="60553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ผลลัพธ์ที่ได้หลังจากทำข้อ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1 –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ข้อ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4</a:t>
            </a:r>
          </a:p>
          <a:p>
            <a:pPr marL="0" indent="0">
              <a:buNone/>
            </a:pPr>
            <a:endParaRPr lang="en-US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en-US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en-US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en-US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en-US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4B1ADAC-C565-401A-88FC-06082CDE0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054" y="5887147"/>
            <a:ext cx="3250946" cy="12863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3952EB6-3C5C-4E3A-879C-48FE05B75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63" y="1264938"/>
            <a:ext cx="8554985" cy="191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16056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3351" y="2905990"/>
            <a:ext cx="8677297" cy="1046019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Sentiment Analysis</a:t>
            </a:r>
            <a:br>
              <a:rPr lang="en-US" sz="4800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8650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let’s start, shall we 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63399" y="1213127"/>
            <a:ext cx="8466251" cy="5025748"/>
          </a:xfrm>
        </p:spPr>
        <p:txBody>
          <a:bodyPr>
            <a:normAutofit/>
          </a:bodyPr>
          <a:lstStyle/>
          <a:p>
            <a:pPr marL="514350" indent="-514350">
              <a:buAutoNum type="arabicParenBoth"/>
            </a:pP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Data-set Description</a:t>
            </a:r>
          </a:p>
          <a:p>
            <a:pPr marL="0" indent="0">
              <a:buNone/>
            </a:pP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	File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ที่เรา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Scrap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ความคิดเห็นที่มีต่อโรงพยาบาลกรุงเทพ ชื่อว่า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comment_bangkok-hospital.csv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โดยจะประกอบไปด้วย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4 Columns</a:t>
            </a:r>
          </a:p>
          <a:p>
            <a:pPr marL="0" indent="0">
              <a:buNone/>
            </a:pPr>
            <a:r>
              <a:rPr lang="en-US" sz="3200" b="1" dirty="0">
                <a:latin typeface="CordiaUPC" panose="020B0304020202020204" pitchFamily="34" charset="-34"/>
                <a:cs typeface="CordiaUPC" panose="020B0304020202020204" pitchFamily="34" charset="-34"/>
              </a:rPr>
              <a:t>comment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–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ความคิดเห็นที่ดึงจากเว็บไซต์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(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ภาษาไทย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)</a:t>
            </a:r>
          </a:p>
          <a:p>
            <a:pPr marL="0" indent="0">
              <a:buNone/>
            </a:pPr>
            <a:r>
              <a:rPr lang="en-US" sz="3200" b="1" dirty="0">
                <a:latin typeface="CordiaUPC" panose="020B0304020202020204" pitchFamily="34" charset="-34"/>
                <a:cs typeface="CordiaUPC" panose="020B0304020202020204" pitchFamily="34" charset="-34"/>
              </a:rPr>
              <a:t>score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–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คะแนนความคิดเห็นที่ได้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(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ได้มากจากการทำ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Part 1)</a:t>
            </a:r>
          </a:p>
          <a:p>
            <a:pPr marL="0" indent="0">
              <a:buNone/>
            </a:pPr>
            <a:r>
              <a:rPr lang="en-US" sz="3200" b="1" dirty="0">
                <a:latin typeface="CordiaUPC" panose="020B0304020202020204" pitchFamily="34" charset="-34"/>
                <a:cs typeface="CordiaUPC" panose="020B0304020202020204" pitchFamily="34" charset="-34"/>
              </a:rPr>
              <a:t>hospital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–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ชื่อโรงพยาบาล ในที่นี้จะเป็นโรงพยาบาลกรุงเทพ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r>
              <a:rPr lang="en-US" sz="3200" b="1" dirty="0" err="1">
                <a:latin typeface="CordiaUPC" panose="020B0304020202020204" pitchFamily="34" charset="-34"/>
                <a:cs typeface="CordiaUPC" panose="020B0304020202020204" pitchFamily="34" charset="-34"/>
              </a:rPr>
              <a:t>en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–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ความคิดเห็นที่ถูกแปลเป็นภาษาอังกฤษแล้ว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	</a:t>
            </a:r>
            <a:endParaRPr lang="en-US" sz="135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4B1ADAC-C565-401A-88FC-06082CDE0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054" y="5887147"/>
            <a:ext cx="3250946" cy="128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7327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4B1ADAC-C565-401A-88FC-06082CDE0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054" y="5887147"/>
            <a:ext cx="3250946" cy="128634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DBE989B-4C28-4DC1-9946-EEB741CBD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comment_bangkok-hospital.csv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687F38-1521-4CF4-9A49-881F9FE64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12" y="2590630"/>
            <a:ext cx="8579582" cy="37446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013BC1-6F7D-45AD-9467-F89D4E40E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12" y="1415639"/>
            <a:ext cx="5760904" cy="89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8082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912" y="1413164"/>
            <a:ext cx="7842664" cy="4590472"/>
          </a:xfrm>
        </p:spPr>
        <p:txBody>
          <a:bodyPr>
            <a:normAutofit/>
          </a:bodyPr>
          <a:lstStyle/>
          <a:p>
            <a:r>
              <a:rPr lang="en-US" sz="3200" b="1" spc="38" dirty="0">
                <a:latin typeface="Bahnschrift Condensed" panose="020B0502040204020203" pitchFamily="34" charset="0"/>
                <a:ea typeface="+mj-ea"/>
                <a:cs typeface="CordiaUPC" panose="020B0304020202020204" pitchFamily="34" charset="-34"/>
              </a:rPr>
              <a:t>Problem Statement</a:t>
            </a:r>
          </a:p>
          <a:p>
            <a:r>
              <a:rPr lang="en-US" sz="3200" b="1" spc="38" dirty="0">
                <a:latin typeface="Bahnschrift Condensed" panose="020B0502040204020203" pitchFamily="34" charset="0"/>
                <a:ea typeface="+mj-ea"/>
                <a:cs typeface="CordiaUPC" panose="020B0304020202020204" pitchFamily="34" charset="-34"/>
              </a:rPr>
              <a:t>Sentiment Analysis (Step by Step)</a:t>
            </a:r>
          </a:p>
          <a:p>
            <a:r>
              <a:rPr lang="en-US" sz="3200" b="1" spc="38" dirty="0">
                <a:latin typeface="Bahnschrift Condensed" panose="020B0502040204020203" pitchFamily="34" charset="0"/>
                <a:ea typeface="+mj-ea"/>
                <a:cs typeface="CordiaUPC" panose="020B0304020202020204" pitchFamily="34" charset="-34"/>
              </a:rPr>
              <a:t>Results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BD4509A8-6320-4BB6-BF68-ACA148CC7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318" y="5502910"/>
            <a:ext cx="3424682" cy="135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1363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4911" y="517802"/>
            <a:ext cx="8472839" cy="53693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(2) Data Pre-Processing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ประกอบไปด้วยขั้นตอนดังต่อไปนี้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lvl="1"/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Sentence Tokenize</a:t>
            </a:r>
          </a:p>
          <a:p>
            <a:pPr lvl="1"/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Sentence-level sentiment</a:t>
            </a:r>
          </a:p>
          <a:p>
            <a:pPr lvl="1"/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Parsing</a:t>
            </a:r>
          </a:p>
          <a:p>
            <a:pPr lvl="1"/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Extract Noun Phrase</a:t>
            </a:r>
          </a:p>
          <a:p>
            <a:pPr lvl="1"/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Put information into </a:t>
            </a:r>
            <a:r>
              <a:rPr lang="en-US" sz="28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DataFrame</a:t>
            </a:r>
            <a:endParaRPr lang="en-US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lvl="1"/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Split </a:t>
            </a:r>
            <a:r>
              <a:rPr lang="en-US" sz="28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DataFrame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into positive and negative sentiment</a:t>
            </a:r>
          </a:p>
          <a:p>
            <a:pPr marL="0" indent="0">
              <a:buNone/>
            </a:pPr>
            <a:endParaRPr lang="en-US" sz="135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4B1ADAC-C565-401A-88FC-06082CDE0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054" y="5887147"/>
            <a:ext cx="3250946" cy="128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5826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63400" y="1213127"/>
            <a:ext cx="6855216" cy="3446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ติดตั้ง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library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ที่จำเป็นสำหรับการตัดประโยค</a:t>
            </a:r>
          </a:p>
          <a:p>
            <a:pPr marL="0" indent="0">
              <a:buNone/>
            </a:pPr>
            <a:endParaRPr lang="en-US" sz="135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4B1ADAC-C565-401A-88FC-06082CDE0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054" y="5887147"/>
            <a:ext cx="3250946" cy="128634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DBE989B-4C28-4DC1-9946-EEB741CBD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Sentence Tokenize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DE552F-B0CC-4B53-9676-D71FB6E6B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61" y="1767836"/>
            <a:ext cx="6855216" cy="344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992544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01839" y="1213127"/>
            <a:ext cx="8677297" cy="3446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ติดตั้ง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library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module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ที่ช่วยในการประมวลภาษามนุษย์ วิเคราะห์ความรู้สึก</a:t>
            </a:r>
            <a:endParaRPr lang="en-US" sz="135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4B1ADAC-C565-401A-88FC-06082CDE0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054" y="5887147"/>
            <a:ext cx="3250946" cy="128634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DBE989B-4C28-4DC1-9946-EEB741CBD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Sentence-level sentiment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F7410A-D54B-4608-819C-121B34954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20" y="1839918"/>
            <a:ext cx="8553890" cy="285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78445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4B1ADAC-C565-401A-88FC-06082CDE0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054" y="5438985"/>
            <a:ext cx="3250946" cy="128634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DBE989B-4C28-4DC1-9946-EEB741CBD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Sentence-level sentiment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94115D-3DBF-4A83-AF6F-99060D1B3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36" y="1755652"/>
            <a:ext cx="8325278" cy="3257717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62907" y="3014140"/>
            <a:ext cx="7370536" cy="3446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en-US" sz="1350" dirty="0"/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BB527642-9B95-4066-B542-250AF9DB8CB5}"/>
              </a:ext>
            </a:extLst>
          </p:cNvPr>
          <p:cNvSpPr txBox="1">
            <a:spLocks/>
          </p:cNvSpPr>
          <p:nvPr/>
        </p:nvSpPr>
        <p:spPr>
          <a:xfrm>
            <a:off x="201839" y="1213127"/>
            <a:ext cx="8677297" cy="3446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16694" indent="-216694"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สร้างฟังก์ชัน (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Function)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ทำนายความรู้สึกจากความคิดเห็นของคนไข้ 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633912908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71790" y="1213127"/>
            <a:ext cx="4370161" cy="3446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ติดตั้ง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library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เพื่อตัดคำ </a:t>
            </a:r>
            <a:endParaRPr lang="en-US" sz="135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4B1ADAC-C565-401A-88FC-06082CDE0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054" y="5887147"/>
            <a:ext cx="3250946" cy="128634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DBE989B-4C28-4DC1-9946-EEB741CBD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9EB919-08F7-4E09-8942-F4BEA98D1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64" y="1789117"/>
            <a:ext cx="7528061" cy="410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68211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01839" y="1213127"/>
            <a:ext cx="8484961" cy="3446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สร้างฟังก์ชัน (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Function)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เพื่อสกัดเฉพาะคำ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noun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หรือ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pronoun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เป็นคำหลัก</a:t>
            </a:r>
            <a:endParaRPr lang="en-US" sz="135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4B1ADAC-C565-401A-88FC-06082CDE0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054" y="5887147"/>
            <a:ext cx="3250946" cy="128634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DBE989B-4C28-4DC1-9946-EEB741CBD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Noun Phrase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592EB0-4D48-4475-A217-519D0C2AE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22" y="1802762"/>
            <a:ext cx="6804128" cy="386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92983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01839" y="1213127"/>
            <a:ext cx="8427811" cy="3446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ใส่ข้อมูลที่ได้จากขั้นตอนก่อนหน้าเข้าไปใน </a:t>
            </a:r>
            <a:r>
              <a:rPr lang="en-US" sz="28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DataFrame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ใหม่ที่ชื่อ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df</a:t>
            </a:r>
          </a:p>
          <a:p>
            <a:pPr marL="0" indent="0">
              <a:buNone/>
            </a:pPr>
            <a:endParaRPr lang="en-US" sz="135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4B1ADAC-C565-401A-88FC-06082CDE0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054" y="5887147"/>
            <a:ext cx="3250946" cy="128634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DBE989B-4C28-4DC1-9946-EEB741CBD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information into </a:t>
            </a:r>
            <a:r>
              <a:rPr lang="en-US" dirty="0" err="1"/>
              <a:t>DataFrame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D1A3D8-E7B0-4DBB-A7AC-FD6503884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72" y="1734384"/>
            <a:ext cx="5581982" cy="138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38716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01839" y="1213127"/>
            <a:ext cx="4370161" cy="3446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1350" dirty="0"/>
              <a:t>	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4B1ADAC-C565-401A-88FC-06082CDE0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054" y="5571654"/>
            <a:ext cx="3250946" cy="128634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DBE989B-4C28-4DC1-9946-EEB741CBD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information into </a:t>
            </a:r>
            <a:r>
              <a:rPr lang="en-US" dirty="0" err="1"/>
              <a:t>DataFrame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7BD869-A848-4280-8C10-C6B6E9FFB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33" y="1742997"/>
            <a:ext cx="8429368" cy="3901876"/>
          </a:xfrm>
          <a:prstGeom prst="rect">
            <a:avLst/>
          </a:prstGeom>
        </p:spPr>
      </p:pic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371CB97F-1C32-43FD-8AFC-014466A63088}"/>
              </a:ext>
            </a:extLst>
          </p:cNvPr>
          <p:cNvSpPr txBox="1">
            <a:spLocks/>
          </p:cNvSpPr>
          <p:nvPr/>
        </p:nvSpPr>
        <p:spPr>
          <a:xfrm>
            <a:off x="201839" y="1213127"/>
            <a:ext cx="8427811" cy="3446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16694" indent="-216694"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ผลลัพธ์ที่ได้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448046818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01839" y="1213127"/>
            <a:ext cx="4370161" cy="3446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1350" dirty="0"/>
              <a:t> </a:t>
            </a:r>
            <a:endParaRPr lang="en-US" sz="135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4B1ADAC-C565-401A-88FC-06082CDE0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054" y="5887147"/>
            <a:ext cx="3250946" cy="128634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DBE989B-4C28-4DC1-9946-EEB741CBD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information into </a:t>
            </a:r>
            <a:r>
              <a:rPr lang="en-US" dirty="0" err="1"/>
              <a:t>DataFrame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39FD68-6B40-4D55-8A8A-01AEC6AFA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52" y="1782011"/>
            <a:ext cx="7089168" cy="1065963"/>
          </a:xfrm>
          <a:prstGeom prst="rect">
            <a:avLst/>
          </a:prstGeom>
        </p:spPr>
      </p:pic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8F18D03C-D8A4-4C9D-BBAD-51A54AB7A71B}"/>
              </a:ext>
            </a:extLst>
          </p:cNvPr>
          <p:cNvSpPr txBox="1">
            <a:spLocks/>
          </p:cNvSpPr>
          <p:nvPr/>
        </p:nvSpPr>
        <p:spPr>
          <a:xfrm>
            <a:off x="201839" y="1213127"/>
            <a:ext cx="8427811" cy="3446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16694" indent="-216694"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ทำความสะอาด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sentences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และ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sentiments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เพิ่มอีกนิดหน่อย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772152705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01839" y="1213127"/>
            <a:ext cx="8199211" cy="3446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แยกคำที่มีความหมาย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positive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และ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negative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ออกจากกัน</a:t>
            </a:r>
            <a:endParaRPr lang="en-US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4B1ADAC-C565-401A-88FC-06082CDE0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054" y="5887147"/>
            <a:ext cx="3250946" cy="128634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DBE989B-4C28-4DC1-9946-EEB741CBD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</a:t>
            </a:r>
            <a:r>
              <a:rPr lang="en-US" dirty="0" err="1"/>
              <a:t>dataframe</a:t>
            </a:r>
            <a:r>
              <a:rPr lang="en-US" dirty="0"/>
              <a:t> into positive and negative sentiment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DE2569-F107-44B4-9826-118C098B6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36" y="1850977"/>
            <a:ext cx="7536293" cy="314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9108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43710" y="2714784"/>
            <a:ext cx="8677297" cy="1046019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Problem Statement</a:t>
            </a:r>
            <a:br>
              <a:rPr lang="en-US" sz="4800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193697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30282" y="648642"/>
            <a:ext cx="7873835" cy="62093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(3) Data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Visualisation</a:t>
            </a:r>
            <a:endParaRPr lang="th-TH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	การนำข้อมูลมาเปลี่ยนเป็น กราฟ แผนภูมิ หรือกลุ่มตัวอักษร เพื่อช่วยให้เราเข้าใจข้อมูลเชิงลึกมากยิ่งขึ้น</a:t>
            </a:r>
          </a:p>
          <a:p>
            <a:pPr marL="0" indent="0">
              <a:buNone/>
            </a:pP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	ในการทำ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Sentiment Analysis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ของกลุ่มเรา เลือก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Word Cloud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เพื่อให้มองเห็นคำที่ถูกใช้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Comments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มากที่สุดได้ง่ายขึ้น โดยจะแบ่งเป็น </a:t>
            </a:r>
            <a:endParaRPr lang="en-US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(1) Positive Words</a:t>
            </a:r>
          </a:p>
          <a:p>
            <a:pPr marL="0" indent="0">
              <a:buNone/>
            </a:pP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(2) Negative words</a:t>
            </a:r>
          </a:p>
          <a:p>
            <a:pPr marL="0" indent="0">
              <a:buNone/>
            </a:pPr>
            <a:endParaRPr lang="en-US" sz="135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4B1ADAC-C565-401A-88FC-06082CDE0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054" y="5887147"/>
            <a:ext cx="3250946" cy="12863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EE7F5D2-8F96-47FA-A5F7-130607554AEB}"/>
              </a:ext>
            </a:extLst>
          </p:cNvPr>
          <p:cNvSpPr/>
          <p:nvPr/>
        </p:nvSpPr>
        <p:spPr>
          <a:xfrm>
            <a:off x="1952951" y="6095858"/>
            <a:ext cx="1297995" cy="2372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Positive Words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F48B5F-6805-4713-BECF-DB0524E06685}"/>
              </a:ext>
            </a:extLst>
          </p:cNvPr>
          <p:cNvSpPr/>
          <p:nvPr/>
        </p:nvSpPr>
        <p:spPr>
          <a:xfrm>
            <a:off x="5893054" y="6098959"/>
            <a:ext cx="1297995" cy="2372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Negative Words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69EDBF-5B4C-42F4-B197-6A4BDE11E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38" y="4328499"/>
            <a:ext cx="332422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6C8BADB-65AF-4EBA-A635-6D8948C88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938" y="4328498"/>
            <a:ext cx="332422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213615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30282" y="648642"/>
            <a:ext cx="7873835" cy="5590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(3) Data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Visualisation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จะสร้าง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Word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Cloud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ได้อย่างไร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?</a:t>
            </a:r>
          </a:p>
          <a:p>
            <a:pPr marL="0" indent="0">
              <a:buNone/>
            </a:pP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ต้อง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Importing Packages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ที่จำเป็นในการ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Generate Word Cloud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กันก่อน</a:t>
            </a: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1350" dirty="0"/>
          </a:p>
          <a:p>
            <a:pPr marL="0" indent="0">
              <a:buNone/>
            </a:pP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สร้างฟังก์ชัน (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Function)</a:t>
            </a: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en-US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4B1ADAC-C565-401A-88FC-06082CDE0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51" y="5465936"/>
            <a:ext cx="3250946" cy="12863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1930DAA-EB67-47C2-A6E3-175A76CF3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62" y="2305037"/>
            <a:ext cx="6991463" cy="7903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063B77-C96D-4482-8C6D-A4C728FF07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460"/>
          <a:stretch/>
        </p:blipFill>
        <p:spPr>
          <a:xfrm>
            <a:off x="409461" y="3697859"/>
            <a:ext cx="6991463" cy="180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7671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30282" y="648642"/>
            <a:ext cx="7873835" cy="5590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(3) Data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Visualisation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ผลลัทธ์ที่ได้ </a:t>
            </a:r>
            <a:endParaRPr lang="en-US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1350" dirty="0"/>
          </a:p>
          <a:p>
            <a:pPr marL="0" indent="0">
              <a:buNone/>
            </a:pPr>
            <a:endParaRPr lang="en-US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4B1ADAC-C565-401A-88FC-06082CDE0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51" y="5465936"/>
            <a:ext cx="3250946" cy="12863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BC3D54-2189-453F-ADF2-1B737534D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72" y="1693412"/>
            <a:ext cx="7296306" cy="446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945328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30282" y="648642"/>
            <a:ext cx="8327943" cy="5590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(3) Data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Visualisation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หลังจากที่เราได้คำมาค่อนข้างเยอะ เราก็จะเอาคำมาคัดแยกออกเป็นกลุ่มๆดังนี้</a:t>
            </a:r>
            <a:endParaRPr lang="en-US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1350" dirty="0"/>
          </a:p>
          <a:p>
            <a:pPr marL="0" indent="0">
              <a:buNone/>
            </a:pPr>
            <a:endParaRPr lang="en-US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4B1ADAC-C565-401A-88FC-06082CDE00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51" y="5465936"/>
            <a:ext cx="3250946" cy="1286346"/>
          </a:xfrm>
          <a:prstGeom prst="rect">
            <a:avLst/>
          </a:prstGeom>
        </p:spPr>
      </p:pic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5AE24D33-8D83-45EB-863B-EE382C2C5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399542"/>
              </p:ext>
            </p:extLst>
          </p:nvPr>
        </p:nvGraphicFramePr>
        <p:xfrm>
          <a:off x="462067" y="1742381"/>
          <a:ext cx="8064371" cy="36880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253599">
                  <a:extLst>
                    <a:ext uri="{9D8B030D-6E8A-4147-A177-3AD203B41FA5}">
                      <a16:colId xmlns:a16="http://schemas.microsoft.com/office/drawing/2014/main" val="3123558966"/>
                    </a:ext>
                  </a:extLst>
                </a:gridCol>
                <a:gridCol w="1810772">
                  <a:extLst>
                    <a:ext uri="{9D8B030D-6E8A-4147-A177-3AD203B41FA5}">
                      <a16:colId xmlns:a16="http://schemas.microsoft.com/office/drawing/2014/main" val="3275603471"/>
                    </a:ext>
                  </a:extLst>
                </a:gridCol>
              </a:tblGrid>
              <a:tr h="569548">
                <a:tc>
                  <a:txBody>
                    <a:bodyPr/>
                    <a:lstStyle/>
                    <a:p>
                      <a:pPr algn="ctr"/>
                      <a:r>
                        <a:rPr lang="th-TH" sz="3200" kern="1200" dirty="0">
                          <a:solidFill>
                            <a:schemeClr val="tx1"/>
                          </a:solidFill>
                          <a:latin typeface="CordiaUPC" panose="020B0304020202020204" pitchFamily="34" charset="-34"/>
                          <a:ea typeface="+mn-ea"/>
                          <a:cs typeface="CordiaUPC" panose="020B0304020202020204" pitchFamily="34" charset="-34"/>
                        </a:rPr>
                        <a:t>คำ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CordiaUPC" panose="020B0304020202020204" pitchFamily="34" charset="-34"/>
                        <a:ea typeface="+mn-ea"/>
                        <a:cs typeface="CordiaUPC" panose="020B0304020202020204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th-TH" sz="3200" b="1" kern="1200" dirty="0">
                          <a:solidFill>
                            <a:schemeClr val="tx1"/>
                          </a:solidFill>
                          <a:latin typeface="CordiaUPC" panose="020B0304020202020204" pitchFamily="34" charset="-34"/>
                          <a:ea typeface="+mn-ea"/>
                          <a:cs typeface="CordiaUPC" panose="020B0304020202020204" pitchFamily="34" charset="-34"/>
                        </a:rPr>
                        <a:t>หมวด</a:t>
                      </a:r>
                      <a:endParaRPr lang="en-US" sz="3200" b="1" kern="1200" dirty="0">
                        <a:solidFill>
                          <a:schemeClr val="tx1"/>
                        </a:solidFill>
                        <a:latin typeface="CordiaUPC" panose="020B0304020202020204" pitchFamily="34" charset="-34"/>
                        <a:ea typeface="+mn-ea"/>
                        <a:cs typeface="CordiaUPC" panose="020B0304020202020204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73336"/>
                  </a:ext>
                </a:extLst>
              </a:tr>
              <a:tr h="509595">
                <a:tc>
                  <a:txBody>
                    <a:bodyPr/>
                    <a:lstStyle/>
                    <a:p>
                      <a:r>
                        <a:rPr lang="en-US" sz="2800" b="1" kern="1200" dirty="0">
                          <a:solidFill>
                            <a:schemeClr val="tx1"/>
                          </a:solidFill>
                          <a:latin typeface="CordiaUPC" panose="020B0304020202020204" pitchFamily="34" charset="-34"/>
                          <a:ea typeface="+mn-ea"/>
                          <a:cs typeface="CordiaUPC" panose="020B0304020202020204" pitchFamily="34" charset="-34"/>
                        </a:rPr>
                        <a:t>doctor, nurse, student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kern="1200" dirty="0">
                          <a:solidFill>
                            <a:schemeClr val="tx1"/>
                          </a:solidFill>
                          <a:latin typeface="CordiaUPC" panose="020B0304020202020204" pitchFamily="34" charset="-34"/>
                          <a:ea typeface="+mn-ea"/>
                          <a:cs typeface="CordiaUPC" panose="020B0304020202020204" pitchFamily="34" charset="-34"/>
                        </a:rPr>
                        <a:t>staff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38960"/>
                  </a:ext>
                </a:extLst>
              </a:tr>
              <a:tr h="509595">
                <a:tc>
                  <a:txBody>
                    <a:bodyPr/>
                    <a:lstStyle/>
                    <a:p>
                      <a:r>
                        <a:rPr lang="en-US" sz="2800" b="1" kern="1200" dirty="0">
                          <a:solidFill>
                            <a:schemeClr val="tx1"/>
                          </a:solidFill>
                          <a:latin typeface="CordiaUPC" panose="020B0304020202020204" pitchFamily="34" charset="-34"/>
                          <a:ea typeface="+mn-ea"/>
                          <a:cs typeface="CordiaUPC" panose="020B0304020202020204" pitchFamily="34" charset="-34"/>
                        </a:rPr>
                        <a:t>hospital, clinic, equipment, place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kern="1200" dirty="0">
                          <a:solidFill>
                            <a:schemeClr val="tx1"/>
                          </a:solidFill>
                          <a:latin typeface="CordiaUPC" panose="020B0304020202020204" pitchFamily="34" charset="-34"/>
                          <a:ea typeface="+mn-ea"/>
                          <a:cs typeface="CordiaUPC" panose="020B0304020202020204" pitchFamily="34" charset="-34"/>
                        </a:rPr>
                        <a:t>infrastructure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855275"/>
                  </a:ext>
                </a:extLst>
              </a:tr>
              <a:tr h="509595">
                <a:tc>
                  <a:txBody>
                    <a:bodyPr/>
                    <a:lstStyle/>
                    <a:p>
                      <a:r>
                        <a:rPr lang="en-US" sz="2800" b="1" kern="1200" dirty="0">
                          <a:solidFill>
                            <a:schemeClr val="tx1"/>
                          </a:solidFill>
                          <a:latin typeface="CordiaUPC" panose="020B0304020202020204" pitchFamily="34" charset="-34"/>
                          <a:ea typeface="+mn-ea"/>
                          <a:cs typeface="CordiaUPC" panose="020B0304020202020204" pitchFamily="34" charset="-34"/>
                        </a:rPr>
                        <a:t>service, care, treatment, surgery, disease, medical care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kern="1200" dirty="0">
                          <a:solidFill>
                            <a:schemeClr val="tx1"/>
                          </a:solidFill>
                          <a:latin typeface="CordiaUPC" panose="020B0304020202020204" pitchFamily="34" charset="-34"/>
                          <a:ea typeface="+mn-ea"/>
                          <a:cs typeface="CordiaUPC" panose="020B0304020202020204" pitchFamily="34" charset="-34"/>
                        </a:rPr>
                        <a:t>service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148166"/>
                  </a:ext>
                </a:extLst>
              </a:tr>
              <a:tr h="509595">
                <a:tc>
                  <a:txBody>
                    <a:bodyPr/>
                    <a:lstStyle/>
                    <a:p>
                      <a:r>
                        <a:rPr lang="en-US" sz="2800" b="1" kern="1200" dirty="0">
                          <a:solidFill>
                            <a:schemeClr val="tx1"/>
                          </a:solidFill>
                          <a:latin typeface="CordiaUPC" panose="020B0304020202020204" pitchFamily="34" charset="-34"/>
                          <a:ea typeface="+mn-ea"/>
                          <a:cs typeface="CordiaUPC" panose="020B0304020202020204" pitchFamily="34" charset="-34"/>
                        </a:rPr>
                        <a:t>queue, appointment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kern="1200" dirty="0">
                          <a:solidFill>
                            <a:schemeClr val="tx1"/>
                          </a:solidFill>
                          <a:latin typeface="CordiaUPC" panose="020B0304020202020204" pitchFamily="34" charset="-34"/>
                          <a:ea typeface="+mn-ea"/>
                          <a:cs typeface="CordiaUPC" panose="020B0304020202020204" pitchFamily="34" charset="-34"/>
                        </a:rPr>
                        <a:t>process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236374"/>
                  </a:ext>
                </a:extLst>
              </a:tr>
              <a:tr h="509595">
                <a:tc>
                  <a:txBody>
                    <a:bodyPr/>
                    <a:lstStyle/>
                    <a:p>
                      <a:r>
                        <a:rPr lang="en-US" sz="2800" b="1" kern="1200" dirty="0">
                          <a:solidFill>
                            <a:schemeClr val="tx1"/>
                          </a:solidFill>
                          <a:latin typeface="CordiaUPC" panose="020B0304020202020204" pitchFamily="34" charset="-34"/>
                          <a:ea typeface="+mn-ea"/>
                          <a:cs typeface="CordiaUPC" panose="020B0304020202020204" pitchFamily="34" charset="-34"/>
                        </a:rPr>
                        <a:t>price, claim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kern="1200" dirty="0">
                          <a:solidFill>
                            <a:schemeClr val="tx1"/>
                          </a:solidFill>
                          <a:latin typeface="CordiaUPC" panose="020B0304020202020204" pitchFamily="34" charset="-34"/>
                          <a:ea typeface="+mn-ea"/>
                          <a:cs typeface="CordiaUPC" panose="020B0304020202020204" pitchFamily="34" charset="-34"/>
                        </a:rPr>
                        <a:t>finance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95872"/>
                  </a:ext>
                </a:extLst>
              </a:tr>
              <a:tr h="509595">
                <a:tc>
                  <a:txBody>
                    <a:bodyPr/>
                    <a:lstStyle/>
                    <a:p>
                      <a:r>
                        <a:rPr lang="th-TH" sz="2400" b="1" kern="1200" dirty="0">
                          <a:solidFill>
                            <a:schemeClr val="tx1"/>
                          </a:solidFill>
                          <a:latin typeface="CordiaUPC" panose="020B0304020202020204" pitchFamily="34" charset="-34"/>
                          <a:ea typeface="+mn-ea"/>
                          <a:cs typeface="CordiaUPC" panose="020B0304020202020204" pitchFamily="34" charset="-34"/>
                        </a:rPr>
                        <a:t>คำอื่นๆ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CordiaUPC" panose="020B0304020202020204" pitchFamily="34" charset="-34"/>
                        <a:ea typeface="+mn-ea"/>
                        <a:cs typeface="CordiaUPC" panose="020B0304020202020204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kern="1200" dirty="0">
                          <a:solidFill>
                            <a:schemeClr val="tx1"/>
                          </a:solidFill>
                          <a:latin typeface="CordiaUPC" panose="020B0304020202020204" pitchFamily="34" charset="-34"/>
                          <a:ea typeface="+mn-ea"/>
                          <a:cs typeface="CordiaUPC" panose="020B0304020202020204" pitchFamily="34" charset="-34"/>
                        </a:rPr>
                        <a:t>others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381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5088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30282" y="648642"/>
            <a:ext cx="8327943" cy="55902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(3) Data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Visualisation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สร้างฟังก์ชัน (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Function)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ไว้เก็บคำ ให้อยู่ในแต่ละหมวด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(Category) </a:t>
            </a: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1350" dirty="0"/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ต่อมาเราจะนับจำนวนคำในแต่ละหมวด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(Category)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โดยจะนับทั้งของ</a:t>
            </a:r>
          </a:p>
          <a:p>
            <a:pPr marL="0" indent="0">
              <a:buNone/>
            </a:pP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(1) Positive Words</a:t>
            </a:r>
          </a:p>
          <a:p>
            <a:pPr marL="0" indent="0">
              <a:buNone/>
            </a:pP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(2) Negative words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</a:p>
          <a:p>
            <a:pPr marL="0" indent="0">
              <a:buNone/>
            </a:pPr>
            <a:endParaRPr lang="en-US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4B1ADAC-C565-401A-88FC-06082CDE0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51" y="5465936"/>
            <a:ext cx="3250946" cy="12863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77CD764-B011-458E-AED5-0616D0EDB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76" y="1641423"/>
            <a:ext cx="7617436" cy="264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39242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30282" y="648642"/>
            <a:ext cx="8327943" cy="5590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(3) Data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Visualisation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Positive Words</a:t>
            </a: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en-US" sz="10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Negative Words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</a:p>
          <a:p>
            <a:pPr marL="0" indent="0">
              <a:buNone/>
            </a:pPr>
            <a:endParaRPr lang="en-US" sz="14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4B1ADAC-C565-401A-88FC-06082CDE0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51" y="5465936"/>
            <a:ext cx="3250946" cy="1286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DF0EFD-23CD-4639-AB6D-A43050EE7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84" y="1758142"/>
            <a:ext cx="8303431" cy="9842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10C930-9718-4934-B67A-9083B7F0B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840" y="3851908"/>
            <a:ext cx="8318130" cy="105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64334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30282" y="648642"/>
            <a:ext cx="8327943" cy="5590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(3) Data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Visualisation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ลองสำรวจข้อมูลคำของเราสักหน่อย หลังจากทำการจัดหมวด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(Category)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</a:p>
          <a:p>
            <a:pPr marL="0" indent="0">
              <a:buNone/>
            </a:pP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en-US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en-US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4B1ADAC-C565-401A-88FC-06082CDE0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51" y="5465936"/>
            <a:ext cx="3250946" cy="12863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CBB43EE-2BD5-43C0-AC02-68F9316D9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35" y="1758368"/>
            <a:ext cx="4753189" cy="20980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8220B5-9D26-42D9-B68A-88B1151C0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35" y="3952863"/>
            <a:ext cx="4753189" cy="2122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7B9267-A26E-4DD1-9045-66DA959ECC53}"/>
              </a:ext>
            </a:extLst>
          </p:cNvPr>
          <p:cNvSpPr txBox="1"/>
          <p:nvPr/>
        </p:nvSpPr>
        <p:spPr>
          <a:xfrm>
            <a:off x="2354325" y="2651193"/>
            <a:ext cx="4435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ข้อมูล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Positive Words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หลังจัดหมวด</a:t>
            </a:r>
            <a:endParaRPr lang="en-US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F41961-2F10-487E-BF5E-C3C68CC7F867}"/>
              </a:ext>
            </a:extLst>
          </p:cNvPr>
          <p:cNvSpPr txBox="1"/>
          <p:nvPr/>
        </p:nvSpPr>
        <p:spPr>
          <a:xfrm>
            <a:off x="2354325" y="4820200"/>
            <a:ext cx="4057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ข้อมูล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Negative words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หลังจัดหมวด</a:t>
            </a:r>
            <a:endParaRPr lang="en-US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346568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30282" y="648642"/>
            <a:ext cx="8327943" cy="5590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(3) Data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Visualisation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มาเริ่มสร้าง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Plot Radar Chart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กันเลย</a:t>
            </a:r>
          </a:p>
          <a:p>
            <a:pPr marL="0" indent="0">
              <a:buNone/>
            </a:pP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ต้อง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Importing Packages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ที่จำเป็นในการ สร้าง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Radar Chart</a:t>
            </a: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เริ่ม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Plot</a:t>
            </a: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en-US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en-US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4B1ADAC-C565-401A-88FC-06082CDE0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51" y="5465936"/>
            <a:ext cx="3250946" cy="1286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5D1830-2209-4C04-A23F-5E4B2108F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92" y="2311387"/>
            <a:ext cx="8234633" cy="8223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EC96F8-0073-4E92-ABA0-2E4F9330D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268" y="4039077"/>
            <a:ext cx="7564632" cy="22655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B5E353-E74F-4392-83C8-C41766EEA29E}"/>
              </a:ext>
            </a:extLst>
          </p:cNvPr>
          <p:cNvSpPr txBox="1"/>
          <p:nvPr/>
        </p:nvSpPr>
        <p:spPr>
          <a:xfrm>
            <a:off x="2575049" y="4632889"/>
            <a:ext cx="4435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Plot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ข้อมูล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Positive Words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หลังจัดหมวด</a:t>
            </a:r>
            <a:endParaRPr lang="en-US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1060AF-8FCA-49ED-8BC6-9ECD8B4D0348}"/>
              </a:ext>
            </a:extLst>
          </p:cNvPr>
          <p:cNvSpPr txBox="1"/>
          <p:nvPr/>
        </p:nvSpPr>
        <p:spPr>
          <a:xfrm>
            <a:off x="2575049" y="5796749"/>
            <a:ext cx="4521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Plot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ข้อมูล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Negative words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หลังจัดหมวด</a:t>
            </a:r>
            <a:endParaRPr lang="en-US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350325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30282" y="648642"/>
            <a:ext cx="8327943" cy="5590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(3) Data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Visualisation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ตัวอย่าง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Plot Radar Chart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ที่เราจะได้</a:t>
            </a: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en-US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en-US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4B1ADAC-C565-401A-88FC-06082CDE0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51" y="5465936"/>
            <a:ext cx="3250946" cy="12863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91A8D8-47D2-4673-BC40-EB532C364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701421"/>
            <a:ext cx="5070634" cy="445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238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30282" y="648642"/>
            <a:ext cx="8327943" cy="5590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(3) Data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Visualisation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หลังจากผ่านหลายๆ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Process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จนทำให้เราได้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Sentiments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หรือ คะแนนความรู้สึกที่คนไข้ที่มีต่อโรงพยาบาลมาแล้ว เราสามารถนำมา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Plot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เป็น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Bar chart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เพื่อดูภาพรวมได้ โดยมีรายละเอียดดังนี้</a:t>
            </a:r>
          </a:p>
          <a:p>
            <a:pPr marL="0" indent="0">
              <a:buNone/>
            </a:pP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ต้อง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Importing Packages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ที่จำเป็นในการสร้าง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Bar chart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เริ่มสร้าง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Bar chart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en-US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en-US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4B1ADAC-C565-401A-88FC-06082CDE0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51" y="5465936"/>
            <a:ext cx="3250946" cy="12863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2017F45-1B12-4D64-A320-2C209668B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76" y="3171821"/>
            <a:ext cx="3349041" cy="5143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B77685-54F5-4116-A396-505DB0818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76" y="4298937"/>
            <a:ext cx="3920985" cy="81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61001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351" y="1203790"/>
            <a:ext cx="8677297" cy="45951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เนื่องจากทางโรงพยาบาลกรุงเทพต้องการพัฒนาคุณภาพการบริการให้ดียิ่งขึ้น จึงนำวิธี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Sentiment Analysis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ด้วยการใช้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Machine Learning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เข้ามาช่วยวิเคราะห์ประสบการณ์ของคนไข้ โดยใช้เทคนิค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Scraping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ความคิดเห็นของคนไข้จากเว็บไซต์ </a:t>
            </a:r>
            <a:r>
              <a:rPr lang="en-US" sz="28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Honestdocs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เพื่อทำให้เราทราบว่าขณะนี้ภาพรวมคนไข้มีความรู้สึกอย่างไรและมีสิ่งใดบ้างที่ทางโรงพยาบาลยังสามารถพัฒนาให้ดียิ่งขึ้นได้</a:t>
            </a:r>
            <a:endParaRPr lang="en-US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4A1DDBB8-C7C9-4357-A6B0-3E1405F78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368" y="5672660"/>
            <a:ext cx="2770632" cy="109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07280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30282" y="648642"/>
            <a:ext cx="8327943" cy="5590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(3) Data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Visualisation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Bar Chart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ที่เราจะได้</a:t>
            </a: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en-US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en-US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4B1ADAC-C565-401A-88FC-06082CDE0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51" y="5465936"/>
            <a:ext cx="3250946" cy="12863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5D584B7-5CBB-436A-AB36-62BD0F34E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" y="1697800"/>
            <a:ext cx="5365876" cy="34919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1103C3-C02D-41C9-BB7C-5A54792654A7}"/>
              </a:ext>
            </a:extLst>
          </p:cNvPr>
          <p:cNvSpPr txBox="1"/>
          <p:nvPr/>
        </p:nvSpPr>
        <p:spPr>
          <a:xfrm>
            <a:off x="5781674" y="2612761"/>
            <a:ext cx="303204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0070C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Neutral label </a:t>
            </a:r>
            <a:r>
              <a:rPr lang="th-TH" sz="2800" dirty="0">
                <a:solidFill>
                  <a:srgbClr val="0070C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    </a:t>
            </a:r>
            <a:r>
              <a:rPr lang="it-IT" sz="2800" dirty="0">
                <a:solidFill>
                  <a:srgbClr val="0070C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: </a:t>
            </a:r>
            <a:r>
              <a:rPr lang="th-TH" sz="2800" dirty="0">
                <a:solidFill>
                  <a:srgbClr val="0070C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  </a:t>
            </a:r>
            <a:r>
              <a:rPr lang="it-IT" sz="2800" dirty="0">
                <a:solidFill>
                  <a:srgbClr val="0070C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0 </a:t>
            </a:r>
            <a:endParaRPr lang="th-TH" sz="2800" dirty="0">
              <a:solidFill>
                <a:srgbClr val="0070C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r>
              <a:rPr lang="it-IT" sz="2800" dirty="0">
                <a:solidFill>
                  <a:srgbClr val="FF66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Negative label </a:t>
            </a:r>
            <a:r>
              <a:rPr lang="th-TH" sz="2800" dirty="0">
                <a:solidFill>
                  <a:srgbClr val="FF66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it-IT" sz="2800" dirty="0">
                <a:solidFill>
                  <a:srgbClr val="FF66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: </a:t>
            </a:r>
            <a:r>
              <a:rPr lang="th-TH" sz="2800" dirty="0">
                <a:solidFill>
                  <a:srgbClr val="FF66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  </a:t>
            </a:r>
            <a:r>
              <a:rPr lang="it-IT" sz="2800" dirty="0">
                <a:solidFill>
                  <a:srgbClr val="FF66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1  </a:t>
            </a:r>
            <a:endParaRPr lang="th-TH" sz="2800" dirty="0">
              <a:solidFill>
                <a:srgbClr val="FF6600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r>
              <a:rPr lang="it-IT" sz="2800" dirty="0">
                <a:solidFill>
                  <a:srgbClr val="00B05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Positive  label </a:t>
            </a:r>
            <a:r>
              <a:rPr lang="th-TH" sz="2800" dirty="0">
                <a:solidFill>
                  <a:srgbClr val="00B05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  </a:t>
            </a:r>
            <a:r>
              <a:rPr lang="it-IT" sz="2800" dirty="0">
                <a:solidFill>
                  <a:srgbClr val="00B05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: </a:t>
            </a:r>
            <a:r>
              <a:rPr lang="th-TH" sz="2800" dirty="0">
                <a:solidFill>
                  <a:srgbClr val="00B05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  </a:t>
            </a:r>
            <a:r>
              <a:rPr lang="it-IT" sz="2800" dirty="0">
                <a:solidFill>
                  <a:srgbClr val="00B05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040716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30282" y="648642"/>
            <a:ext cx="8327943" cy="5590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(3) Data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Visualisation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หลังจากเรานำ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dataset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มา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Apply Machine Learning models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เป็นอันเสร็จเรียบร้อย ก็มาถึงขั้นตอนการสร้าง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Comparison Graph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เพื่อให้เราสังเกตได้โดยง่ายว่า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Model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ไหน ที่มี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Performance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ดีที่สุด</a:t>
            </a: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en-US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en-US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4B1ADAC-C565-401A-88FC-06082CDE0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51" y="5465936"/>
            <a:ext cx="3250946" cy="12863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2E95CAB-76AF-47E5-AB50-D1D8E1D0D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" y="2660605"/>
            <a:ext cx="7663712" cy="2708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02B81E-4EAB-4EEA-B2F4-E1A6D8DC51FE}"/>
              </a:ext>
            </a:extLst>
          </p:cNvPr>
          <p:cNvSpPr txBox="1"/>
          <p:nvPr/>
        </p:nvSpPr>
        <p:spPr>
          <a:xfrm>
            <a:off x="2104244" y="4855932"/>
            <a:ext cx="62007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Code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นี้ใช้สร้าง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Comparison Graph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เพื่อเปรียบเทียบ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Model </a:t>
            </a:r>
          </a:p>
          <a:p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จากการ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Extracting Features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ด้วย </a:t>
            </a:r>
            <a:r>
              <a:rPr lang="en-US" sz="28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CountVectorizer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654944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30282" y="648642"/>
            <a:ext cx="8327943" cy="5590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(3) Data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Visualisation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Comparison Graph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ที่เราได้</a:t>
            </a: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en-US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en-US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4B1ADAC-C565-401A-88FC-06082CDE0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51" y="5465936"/>
            <a:ext cx="3250946" cy="1286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61E7A-2388-40B4-BD24-9AAB0FBDE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82" y="1793574"/>
            <a:ext cx="8712648" cy="25274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4F998C-B58E-4C43-8BC6-D7284FDB0A99}"/>
              </a:ext>
            </a:extLst>
          </p:cNvPr>
          <p:cNvSpPr txBox="1"/>
          <p:nvPr/>
        </p:nvSpPr>
        <p:spPr>
          <a:xfrm>
            <a:off x="397275" y="4562515"/>
            <a:ext cx="74350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ทางกลุ่มได้สร้าง </a:t>
            </a:r>
            <a:r>
              <a:rPr lang="en-US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3 Models </a:t>
            </a:r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ได้แก่ </a:t>
            </a:r>
            <a:r>
              <a:rPr lang="en-US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Logistic Regression, </a:t>
            </a:r>
            <a:r>
              <a:rPr lang="en-US" sz="24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XGBoost</a:t>
            </a:r>
            <a:r>
              <a:rPr lang="en-US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และ </a:t>
            </a:r>
            <a:r>
              <a:rPr lang="en-US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Decision Tree</a:t>
            </a:r>
            <a:endParaRPr lang="th-TH" sz="24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จากกราฟ </a:t>
            </a:r>
            <a:r>
              <a:rPr lang="en-US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Model </a:t>
            </a:r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ที่ดีที่สุด คือ </a:t>
            </a:r>
            <a:r>
              <a:rPr lang="en-US" sz="24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XGBoost</a:t>
            </a:r>
            <a:r>
              <a:rPr lang="en-US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รองลงมา คือ </a:t>
            </a:r>
            <a:r>
              <a:rPr lang="en-US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Logistic Regression </a:t>
            </a:r>
            <a:endParaRPr lang="th-TH" sz="24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และตามด้วย </a:t>
            </a:r>
            <a:r>
              <a:rPr lang="en-US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Decision Tree </a:t>
            </a:r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โดยค่า </a:t>
            </a:r>
            <a:r>
              <a:rPr lang="en-US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Score </a:t>
            </a:r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ที่ใช้วัด คือ </a:t>
            </a:r>
            <a:r>
              <a:rPr lang="en-US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F1 </a:t>
            </a:r>
          </a:p>
        </p:txBody>
      </p:sp>
    </p:spTree>
    <p:extLst>
      <p:ext uri="{BB962C8B-B14F-4D97-AF65-F5344CB8AC3E}">
        <p14:creationId xmlns:p14="http://schemas.microsoft.com/office/powerpoint/2010/main" val="2641773594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30282" y="648642"/>
            <a:ext cx="8327943" cy="5590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(3) Data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Visualisation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Comparison Graph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กราฟถัดมา </a:t>
            </a: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en-US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en-US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4B1ADAC-C565-401A-88FC-06082CDE0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51" y="5465936"/>
            <a:ext cx="3250946" cy="1286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5BC9EE-79B1-4121-B2D9-122E4DAC5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" y="1692695"/>
            <a:ext cx="7572375" cy="27291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02B81E-4EAB-4EEA-B2F4-E1A6D8DC51FE}"/>
              </a:ext>
            </a:extLst>
          </p:cNvPr>
          <p:cNvSpPr txBox="1"/>
          <p:nvPr/>
        </p:nvSpPr>
        <p:spPr>
          <a:xfrm>
            <a:off x="2342369" y="3899218"/>
            <a:ext cx="62007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Code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นี้ใช้สร้าง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Comparison Graph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เพื่อเปรียบเทียบ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Model </a:t>
            </a:r>
          </a:p>
          <a:p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จากการ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Extracting Features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ด้วย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TF-IDF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760798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30282" y="648642"/>
            <a:ext cx="8327943" cy="5590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(3) Data </a:t>
            </a:r>
            <a:r>
              <a:rPr lang="en-US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Visualisation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Comparison Graph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ที่เราได้</a:t>
            </a: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en-US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en-US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4B1ADAC-C565-401A-88FC-06082CDE0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51" y="5465936"/>
            <a:ext cx="3250946" cy="12863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7C715EE-3C6E-4A6A-BDD5-4B51EDF1F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82" y="1733246"/>
            <a:ext cx="8579291" cy="26480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FD6F35-126B-4CF1-936B-13E1F9EA3C04}"/>
              </a:ext>
            </a:extLst>
          </p:cNvPr>
          <p:cNvSpPr txBox="1"/>
          <p:nvPr/>
        </p:nvSpPr>
        <p:spPr>
          <a:xfrm>
            <a:off x="406482" y="4381332"/>
            <a:ext cx="79640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ผลลัพธ์ที่ได้ จากการ </a:t>
            </a:r>
            <a:r>
              <a:rPr lang="en-US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Extracting Features </a:t>
            </a:r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ด้วย </a:t>
            </a:r>
            <a:r>
              <a:rPr lang="en-US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TF-IDF</a:t>
            </a:r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 ก็แสดงให้เราทราบว่า </a:t>
            </a:r>
            <a:r>
              <a:rPr lang="en-US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Model </a:t>
            </a:r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ที่ดีที่สุด </a:t>
            </a:r>
          </a:p>
          <a:p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คือ </a:t>
            </a:r>
            <a:r>
              <a:rPr lang="en-US" sz="24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XGBoost</a:t>
            </a:r>
            <a:r>
              <a:rPr lang="en-US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รองลงมา คือ </a:t>
            </a:r>
            <a:r>
              <a:rPr lang="en-US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Logistic Regression </a:t>
            </a:r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และตามด้วย </a:t>
            </a:r>
            <a:r>
              <a:rPr lang="en-US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Decision Tree</a:t>
            </a:r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 ผลที่ได้เท่ากับ </a:t>
            </a:r>
          </a:p>
          <a:p>
            <a:r>
              <a:rPr lang="en-US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Extracting Features </a:t>
            </a:r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ด้วย </a:t>
            </a:r>
            <a:r>
              <a:rPr lang="en-US" sz="24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CountVectorizer</a:t>
            </a:r>
            <a:r>
              <a:rPr lang="en-US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โดยค่า </a:t>
            </a:r>
            <a:r>
              <a:rPr lang="en-US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Score </a:t>
            </a:r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ที่ใช้วัด คือ </a:t>
            </a:r>
            <a:r>
              <a:rPr lang="en-US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F1</a:t>
            </a:r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endParaRPr lang="en-US" sz="24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ED9793-987A-4480-B5D9-FF9A3EC0333C}"/>
              </a:ext>
            </a:extLst>
          </p:cNvPr>
          <p:cNvSpPr txBox="1"/>
          <p:nvPr/>
        </p:nvSpPr>
        <p:spPr>
          <a:xfrm>
            <a:off x="406482" y="5526082"/>
            <a:ext cx="8169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u="sng" dirty="0">
                <a:latin typeface="CordiaUPC" panose="020B0304020202020204" pitchFamily="34" charset="-34"/>
                <a:cs typeface="CordiaUPC" panose="020B0304020202020204" pitchFamily="34" charset="-34"/>
              </a:rPr>
              <a:t>เพิ่มเติม</a:t>
            </a:r>
            <a:r>
              <a:rPr lang="th-TH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en-US" dirty="0">
                <a:latin typeface="CordiaUPC" panose="020B0304020202020204" pitchFamily="34" charset="-34"/>
                <a:cs typeface="CordiaUPC" panose="020B0304020202020204" pitchFamily="34" charset="-34"/>
              </a:rPr>
              <a:t>: </a:t>
            </a:r>
            <a:r>
              <a:rPr lang="th-TH" dirty="0">
                <a:latin typeface="CordiaUPC" panose="020B0304020202020204" pitchFamily="34" charset="-34"/>
                <a:cs typeface="CordiaUPC" panose="020B0304020202020204" pitchFamily="34" charset="-34"/>
              </a:rPr>
              <a:t>เหตุผลที่ทางกลุ่มเลือกใช้ </a:t>
            </a:r>
            <a:r>
              <a:rPr lang="en-US" dirty="0">
                <a:latin typeface="CordiaUPC" panose="020B0304020202020204" pitchFamily="34" charset="-34"/>
                <a:cs typeface="CordiaUPC" panose="020B0304020202020204" pitchFamily="34" charset="-34"/>
              </a:rPr>
              <a:t>F1 Score </a:t>
            </a:r>
            <a:r>
              <a:rPr lang="th-TH" dirty="0">
                <a:latin typeface="CordiaUPC" panose="020B0304020202020204" pitchFamily="34" charset="-34"/>
                <a:cs typeface="CordiaUPC" panose="020B0304020202020204" pitchFamily="34" charset="-34"/>
              </a:rPr>
              <a:t>เพราะอยากรู้ผลลัพธ์ทั้ง ค่าความแม่นยำ</a:t>
            </a:r>
            <a:r>
              <a:rPr lang="en-US" dirty="0">
                <a:latin typeface="CordiaUPC" panose="020B0304020202020204" pitchFamily="34" charset="-34"/>
                <a:cs typeface="CordiaUPC" panose="020B0304020202020204" pitchFamily="34" charset="-34"/>
              </a:rPr>
              <a:t> (Precision) </a:t>
            </a:r>
            <a:r>
              <a:rPr lang="th-TH" dirty="0">
                <a:latin typeface="CordiaUPC" panose="020B0304020202020204" pitchFamily="34" charset="-34"/>
                <a:cs typeface="CordiaUPC" panose="020B0304020202020204" pitchFamily="34" charset="-34"/>
              </a:rPr>
              <a:t>และค่าความถูกต้อง</a:t>
            </a:r>
            <a:r>
              <a:rPr lang="en-US" dirty="0">
                <a:latin typeface="CordiaUPC" panose="020B0304020202020204" pitchFamily="34" charset="-34"/>
                <a:cs typeface="CordiaUPC" panose="020B0304020202020204" pitchFamily="34" charset="-34"/>
              </a:rPr>
              <a:t> (Recall)</a:t>
            </a:r>
            <a:r>
              <a:rPr lang="th-TH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</a:p>
          <a:p>
            <a:r>
              <a:rPr lang="th-TH" dirty="0">
                <a:latin typeface="CordiaUPC" panose="020B0304020202020204" pitchFamily="34" charset="-34"/>
                <a:cs typeface="CordiaUPC" panose="020B0304020202020204" pitchFamily="34" charset="-34"/>
              </a:rPr>
              <a:t>ซึ่ง </a:t>
            </a:r>
            <a:r>
              <a:rPr lang="en-US" dirty="0">
                <a:latin typeface="CordiaUPC" panose="020B0304020202020204" pitchFamily="34" charset="-34"/>
                <a:cs typeface="CordiaUPC" panose="020B0304020202020204" pitchFamily="34" charset="-34"/>
              </a:rPr>
              <a:t>F1 Score </a:t>
            </a:r>
            <a:r>
              <a:rPr lang="th-TH" dirty="0">
                <a:latin typeface="CordiaUPC" panose="020B0304020202020204" pitchFamily="34" charset="-34"/>
                <a:cs typeface="CordiaUPC" panose="020B0304020202020204" pitchFamily="34" charset="-34"/>
              </a:rPr>
              <a:t>คือ ค่าเฉลี่ยของ </a:t>
            </a:r>
            <a:r>
              <a:rPr lang="en-US" dirty="0">
                <a:latin typeface="CordiaUPC" panose="020B0304020202020204" pitchFamily="34" charset="-34"/>
                <a:cs typeface="CordiaUPC" panose="020B0304020202020204" pitchFamily="34" charset="-34"/>
              </a:rPr>
              <a:t>Precision </a:t>
            </a:r>
            <a:r>
              <a:rPr lang="th-TH" dirty="0">
                <a:latin typeface="CordiaUPC" panose="020B0304020202020204" pitchFamily="34" charset="-34"/>
                <a:cs typeface="CordiaUPC" panose="020B0304020202020204" pitchFamily="34" charset="-34"/>
              </a:rPr>
              <a:t>และ </a:t>
            </a:r>
            <a:r>
              <a:rPr lang="en-US" dirty="0">
                <a:latin typeface="CordiaUPC" panose="020B0304020202020204" pitchFamily="34" charset="-34"/>
                <a:cs typeface="CordiaUPC" panose="020B0304020202020204" pitchFamily="34" charset="-34"/>
              </a:rPr>
              <a:t>Recall </a:t>
            </a:r>
          </a:p>
        </p:txBody>
      </p:sp>
    </p:spTree>
    <p:extLst>
      <p:ext uri="{BB962C8B-B14F-4D97-AF65-F5344CB8AC3E}">
        <p14:creationId xmlns:p14="http://schemas.microsoft.com/office/powerpoint/2010/main" val="3691784165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4911" y="479702"/>
            <a:ext cx="8491889" cy="58556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(4) Feature extraction techniques used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ประกอบไปด้วยขั้นตอนดังต่อไปนี้</a:t>
            </a:r>
          </a:p>
          <a:p>
            <a:pPr lvl="1"/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Extracting Features from cleaned comments</a:t>
            </a:r>
          </a:p>
          <a:p>
            <a:pPr marL="342900" lvl="1" indent="0">
              <a:buNone/>
            </a:pP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en-US" sz="1350" dirty="0"/>
          </a:p>
          <a:p>
            <a:pPr marL="0" indent="0">
              <a:buNone/>
            </a:pPr>
            <a:endParaRPr lang="en-US" sz="135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4B1ADAC-C565-401A-88FC-06082CDE0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054" y="5571654"/>
            <a:ext cx="3250946" cy="12863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80F9107-9029-4F9B-A17D-8897B4600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21" y="1733533"/>
            <a:ext cx="4578529" cy="8990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24A676-2940-437C-B9C1-96F4554C5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21" y="2993985"/>
            <a:ext cx="8194069" cy="21558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AF66A6-1885-4F8A-8D1F-A16C05F3AC14}"/>
              </a:ext>
            </a:extLst>
          </p:cNvPr>
          <p:cNvSpPr txBox="1"/>
          <p:nvPr/>
        </p:nvSpPr>
        <p:spPr>
          <a:xfrm>
            <a:off x="1721389" y="4818765"/>
            <a:ext cx="73420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Code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นี้ใช้เพื่อแปลงตัวอักษรเป็นตัวเลข การ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Classification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ของ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text </a:t>
            </a: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จะต้องใช้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bag-of-word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หรือ คลังคำศัพท์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โดยทางกลุ่มสร้าง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bag-of-word </a:t>
            </a: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ขึ้นมา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2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อัน อันแรกนี้สร้างด้วย </a:t>
            </a:r>
            <a:r>
              <a:rPr lang="en-US" sz="28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CountVectorizer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326915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4911" y="479702"/>
            <a:ext cx="8491889" cy="585560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Extracting Features from cleaned comments</a:t>
            </a:r>
          </a:p>
          <a:p>
            <a:pPr marL="0" indent="0">
              <a:buNone/>
            </a:pP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en-US" sz="1350" dirty="0"/>
          </a:p>
          <a:p>
            <a:pPr marL="0" indent="0">
              <a:buNone/>
            </a:pPr>
            <a:endParaRPr lang="en-US" sz="135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4B1ADAC-C565-401A-88FC-06082CDE0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054" y="5571654"/>
            <a:ext cx="3250946" cy="12863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93C73C8-5853-4DA9-AF62-32346A4E2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86540"/>
            <a:ext cx="7693402" cy="23209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363704-FBEB-4C7A-A11F-0576DE1BBFD4}"/>
              </a:ext>
            </a:extLst>
          </p:cNvPr>
          <p:cNvSpPr txBox="1"/>
          <p:nvPr/>
        </p:nvSpPr>
        <p:spPr>
          <a:xfrm>
            <a:off x="1871961" y="2973441"/>
            <a:ext cx="443422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ส่วนอันที่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2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สร้าง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bag-of-word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ด้วย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TF-IDF</a:t>
            </a:r>
          </a:p>
          <a:p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เพื่อเปรียบเทียบผลลัพธ์ของทั้ง 2 อันนี้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291502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4911" y="479702"/>
            <a:ext cx="8491889" cy="58556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(4) Feature extraction techniques used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ประกอบไปด้วยขั้นตอนดังต่อไปนี้</a:t>
            </a:r>
          </a:p>
          <a:p>
            <a:pPr lvl="1"/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Splitting our dataset into Training and Validation Set</a:t>
            </a:r>
          </a:p>
          <a:p>
            <a:pPr marL="0" indent="0">
              <a:buNone/>
            </a:pP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en-US" sz="1350" dirty="0"/>
          </a:p>
          <a:p>
            <a:pPr marL="0" indent="0">
              <a:buNone/>
            </a:pPr>
            <a:endParaRPr lang="en-US" sz="135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4B1ADAC-C565-401A-88FC-06082CDE0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054" y="5571654"/>
            <a:ext cx="3250946" cy="12863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EDEF790-E230-4A61-892D-9BD78B481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78" y="1584219"/>
            <a:ext cx="5296021" cy="459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28485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4911" y="479702"/>
            <a:ext cx="8491889" cy="5855608"/>
          </a:xfrm>
        </p:spPr>
        <p:txBody>
          <a:bodyPr>
            <a:normAutofit/>
          </a:bodyPr>
          <a:lstStyle/>
          <a:p>
            <a:pPr marL="342900" lvl="1" indent="0">
              <a:buNone/>
            </a:pP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Splitting our dataset into Training and Validation Set</a:t>
            </a:r>
          </a:p>
          <a:p>
            <a:pPr marL="0" indent="0">
              <a:buNone/>
            </a:pP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en-US" sz="1350" dirty="0"/>
          </a:p>
          <a:p>
            <a:pPr marL="0" indent="0">
              <a:buNone/>
            </a:pPr>
            <a:endParaRPr lang="en-US" sz="135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4B1ADAC-C565-401A-88FC-06082CDE0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054" y="5571654"/>
            <a:ext cx="3250946" cy="12863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8EFDF8F-03D6-4EE5-A535-84CB0A0AB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83248"/>
            <a:ext cx="8012418" cy="379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826790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4911" y="479702"/>
            <a:ext cx="8491889" cy="5855608"/>
          </a:xfrm>
        </p:spPr>
        <p:txBody>
          <a:bodyPr>
            <a:normAutofit/>
          </a:bodyPr>
          <a:lstStyle/>
          <a:p>
            <a:pPr marL="342900" lvl="1" indent="0">
              <a:buNone/>
            </a:pP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Splitting our dataset into Training and Validation Set</a:t>
            </a:r>
          </a:p>
          <a:p>
            <a:pPr marL="0" indent="0">
              <a:buNone/>
            </a:pP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en-US" sz="1350" dirty="0"/>
          </a:p>
          <a:p>
            <a:pPr marL="0" indent="0">
              <a:buNone/>
            </a:pPr>
            <a:endParaRPr lang="en-US" sz="135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4B1ADAC-C565-401A-88FC-06082CDE0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054" y="5571654"/>
            <a:ext cx="3250946" cy="12863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8EFDF8F-03D6-4EE5-A535-84CB0A0AB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73723"/>
            <a:ext cx="8012418" cy="379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50599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www.honestdocs.co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4A1DDBB8-C7C9-4357-A6B0-3E1405F78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368" y="5672660"/>
            <a:ext cx="2770632" cy="10962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14842A-DC7D-47BA-B0D1-3A843DB0E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64" y="1536030"/>
            <a:ext cx="8247888" cy="393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37791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-228600" y="604870"/>
            <a:ext cx="8029575" cy="5855608"/>
          </a:xfrm>
        </p:spPr>
        <p:txBody>
          <a:bodyPr>
            <a:normAutofit/>
          </a:bodyPr>
          <a:lstStyle/>
          <a:p>
            <a:pPr marL="342900" lvl="1" indent="0">
              <a:buNone/>
            </a:pP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Splitting our dataset into Training and Validation Set</a:t>
            </a:r>
          </a:p>
          <a:p>
            <a:pPr marL="0" indent="0">
              <a:buNone/>
            </a:pP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en-US" sz="1350" dirty="0"/>
          </a:p>
          <a:p>
            <a:pPr marL="0" indent="0">
              <a:buNone/>
            </a:pPr>
            <a:endParaRPr lang="en-US" sz="135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4B1ADAC-C565-401A-88FC-06082CDE0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054" y="5571654"/>
            <a:ext cx="3250946" cy="1286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55C401-F0FD-4CFE-B5F8-07115B7A5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24" y="1180601"/>
            <a:ext cx="8801552" cy="364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17087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01839" y="460652"/>
            <a:ext cx="8227786" cy="3446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(5) Machine Learning Models used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ประกอบไปด้วยขั้นตอนดังต่อไปนี้</a:t>
            </a:r>
          </a:p>
          <a:p>
            <a:pPr marL="342900" lvl="1" indent="0">
              <a:buNone/>
            </a:pP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Applying Machine Learning Models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en-US" sz="1350" dirty="0"/>
          </a:p>
          <a:p>
            <a:pPr marL="0" indent="0">
              <a:buNone/>
            </a:pPr>
            <a:endParaRPr lang="en-US" sz="135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4B1ADAC-C565-401A-88FC-06082CDE0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677" y="5553301"/>
            <a:ext cx="3250946" cy="12863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283DE02-443B-4DFF-95AE-840F917F2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97" y="1618490"/>
            <a:ext cx="7858805" cy="3446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284E53-365F-44E4-941F-8A51830171D5}"/>
              </a:ext>
            </a:extLst>
          </p:cNvPr>
          <p:cNvSpPr txBox="1"/>
          <p:nvPr/>
        </p:nvSpPr>
        <p:spPr>
          <a:xfrm>
            <a:off x="2928597" y="5291691"/>
            <a:ext cx="3746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Model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แรก ใช้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Logistic Regression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AC01DE-BDB8-4603-852D-0FF38A0B82B9}"/>
              </a:ext>
            </a:extLst>
          </p:cNvPr>
          <p:cNvSpPr txBox="1"/>
          <p:nvPr/>
        </p:nvSpPr>
        <p:spPr>
          <a:xfrm>
            <a:off x="3483882" y="2462766"/>
            <a:ext cx="34387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rdiaUPC" panose="020B0304020202020204" pitchFamily="34" charset="-34"/>
                <a:cs typeface="CordiaUPC" panose="020B0304020202020204" pitchFamily="34" charset="-34"/>
              </a:rPr>
              <a:t>Fitting the Logistic Regression Model</a:t>
            </a:r>
          </a:p>
          <a:p>
            <a:r>
              <a:rPr lang="th-TH" sz="1600" dirty="0">
                <a:latin typeface="CordiaUPC" panose="020B0304020202020204" pitchFamily="34" charset="-34"/>
                <a:cs typeface="CordiaUPC" panose="020B0304020202020204" pitchFamily="34" charset="-34"/>
              </a:rPr>
              <a:t>ให้กับ </a:t>
            </a:r>
            <a:r>
              <a:rPr lang="en-US" sz="1600" dirty="0">
                <a:latin typeface="CordiaUPC" panose="020B0304020202020204" pitchFamily="34" charset="-34"/>
                <a:cs typeface="CordiaUPC" panose="020B0304020202020204" pitchFamily="34" charset="-34"/>
              </a:rPr>
              <a:t>Train Set </a:t>
            </a:r>
            <a:r>
              <a:rPr lang="th-TH" sz="1600" dirty="0">
                <a:latin typeface="CordiaUPC" panose="020B0304020202020204" pitchFamily="34" charset="-34"/>
                <a:cs typeface="CordiaUPC" panose="020B0304020202020204" pitchFamily="34" charset="-34"/>
              </a:rPr>
              <a:t>ที่ได้จาก </a:t>
            </a:r>
            <a:r>
              <a:rPr lang="en-US" sz="1600" dirty="0">
                <a:latin typeface="CordiaUPC" panose="020B0304020202020204" pitchFamily="34" charset="-34"/>
                <a:cs typeface="CordiaUPC" panose="020B0304020202020204" pitchFamily="34" charset="-34"/>
              </a:rPr>
              <a:t>bag-of-word (</a:t>
            </a:r>
            <a:r>
              <a:rPr lang="en-US" sz="16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CountVectorizer</a:t>
            </a:r>
            <a:r>
              <a:rPr lang="en-US" sz="1600" dirty="0">
                <a:latin typeface="CordiaUPC" panose="020B0304020202020204" pitchFamily="34" charset="-34"/>
                <a:cs typeface="CordiaUPC" panose="020B0304020202020204" pitchFamily="34" charset="-34"/>
              </a:rPr>
              <a:t>)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DDB81A-F96F-48B8-AB99-96ED51349188}"/>
              </a:ext>
            </a:extLst>
          </p:cNvPr>
          <p:cNvSpPr txBox="1"/>
          <p:nvPr/>
        </p:nvSpPr>
        <p:spPr>
          <a:xfrm>
            <a:off x="4413909" y="4336320"/>
            <a:ext cx="3021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Predicting the probabilities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005690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01839" y="460652"/>
            <a:ext cx="8227786" cy="3446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Applying Machine Learning Models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en-US" sz="1350" dirty="0"/>
          </a:p>
          <a:p>
            <a:pPr marL="0" indent="0">
              <a:buNone/>
            </a:pPr>
            <a:endParaRPr lang="en-US" sz="135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4B1ADAC-C565-401A-88FC-06082CDE0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677" y="5553301"/>
            <a:ext cx="3250946" cy="1286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AEFACC-39E3-4D07-99DB-69E9F7458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27" y="1043322"/>
            <a:ext cx="6737696" cy="21972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04476B-5819-433F-8872-7054A7F74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597" y="3384703"/>
            <a:ext cx="6921856" cy="22099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5FF4F1-0C10-4CEE-914E-004F1F9E111D}"/>
              </a:ext>
            </a:extLst>
          </p:cNvPr>
          <p:cNvSpPr txBox="1"/>
          <p:nvPr/>
        </p:nvSpPr>
        <p:spPr>
          <a:xfrm>
            <a:off x="1765959" y="2789399"/>
            <a:ext cx="2759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Calculating the F1 score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B29890-ADD3-45EA-B58D-4858B46F57A5}"/>
              </a:ext>
            </a:extLst>
          </p:cNvPr>
          <p:cNvSpPr txBox="1"/>
          <p:nvPr/>
        </p:nvSpPr>
        <p:spPr>
          <a:xfrm>
            <a:off x="3145503" y="3252994"/>
            <a:ext cx="28761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rdiaUPC" panose="020B0304020202020204" pitchFamily="34" charset="-34"/>
                <a:cs typeface="CordiaUPC" panose="020B0304020202020204" pitchFamily="34" charset="-34"/>
              </a:rPr>
              <a:t>Fitting the Logistic Regression Model</a:t>
            </a:r>
          </a:p>
          <a:p>
            <a:r>
              <a:rPr lang="th-TH" sz="1600" dirty="0">
                <a:latin typeface="CordiaUPC" panose="020B0304020202020204" pitchFamily="34" charset="-34"/>
                <a:cs typeface="CordiaUPC" panose="020B0304020202020204" pitchFamily="34" charset="-34"/>
              </a:rPr>
              <a:t>ให้กับ </a:t>
            </a:r>
            <a:r>
              <a:rPr lang="en-US" sz="1600" dirty="0">
                <a:latin typeface="CordiaUPC" panose="020B0304020202020204" pitchFamily="34" charset="-34"/>
                <a:cs typeface="CordiaUPC" panose="020B0304020202020204" pitchFamily="34" charset="-34"/>
              </a:rPr>
              <a:t>Train Set </a:t>
            </a:r>
            <a:r>
              <a:rPr lang="th-TH" sz="1600" dirty="0">
                <a:latin typeface="CordiaUPC" panose="020B0304020202020204" pitchFamily="34" charset="-34"/>
                <a:cs typeface="CordiaUPC" panose="020B0304020202020204" pitchFamily="34" charset="-34"/>
              </a:rPr>
              <a:t>ที่ได้จาก </a:t>
            </a:r>
            <a:r>
              <a:rPr lang="en-US" sz="1600" dirty="0">
                <a:latin typeface="CordiaUPC" panose="020B0304020202020204" pitchFamily="34" charset="-34"/>
                <a:cs typeface="CordiaUPC" panose="020B0304020202020204" pitchFamily="34" charset="-34"/>
              </a:rPr>
              <a:t>bag-of-word (TF-IDF)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167C7B-CDDB-4228-BDB7-1FD6651E00D2}"/>
              </a:ext>
            </a:extLst>
          </p:cNvPr>
          <p:cNvSpPr txBox="1"/>
          <p:nvPr/>
        </p:nvSpPr>
        <p:spPr>
          <a:xfrm>
            <a:off x="3994942" y="4886846"/>
            <a:ext cx="3021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Predicting the probabilities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998714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01839" y="460652"/>
            <a:ext cx="8227786" cy="3446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Applying Machine Learning Models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en-US" sz="1350" dirty="0"/>
          </a:p>
          <a:p>
            <a:pPr marL="0" indent="0">
              <a:buNone/>
            </a:pPr>
            <a:endParaRPr lang="en-US" sz="135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4B1ADAC-C565-401A-88FC-06082CDE0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677" y="5553301"/>
            <a:ext cx="3250946" cy="12863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26ECF4F-3D5B-4501-AF5B-E746182AD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52" y="1025480"/>
            <a:ext cx="6626347" cy="24240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BD7FF5-10F6-4EFA-A6CC-1FC72E718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927" y="3602286"/>
            <a:ext cx="6626347" cy="19815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87DD75-16CB-4BBC-98BB-89BC768C3D8A}"/>
              </a:ext>
            </a:extLst>
          </p:cNvPr>
          <p:cNvSpPr txBox="1"/>
          <p:nvPr/>
        </p:nvSpPr>
        <p:spPr>
          <a:xfrm>
            <a:off x="2266951" y="2964921"/>
            <a:ext cx="2759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Calculating the F1 score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C20787-DE35-4910-A20E-8EADC260B3FF}"/>
              </a:ext>
            </a:extLst>
          </p:cNvPr>
          <p:cNvSpPr txBox="1"/>
          <p:nvPr/>
        </p:nvSpPr>
        <p:spPr>
          <a:xfrm>
            <a:off x="1656067" y="3563682"/>
            <a:ext cx="2555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Model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ที่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2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ใช้ </a:t>
            </a:r>
            <a:r>
              <a:rPr lang="en-US" sz="28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XGBoost</a:t>
            </a: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642732-0D57-42DB-9361-C2AEDAF72C6E}"/>
              </a:ext>
            </a:extLst>
          </p:cNvPr>
          <p:cNvSpPr txBox="1"/>
          <p:nvPr/>
        </p:nvSpPr>
        <p:spPr>
          <a:xfrm>
            <a:off x="245956" y="5523753"/>
            <a:ext cx="8652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ต่อมาทำตาม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Step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เดียวกับ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Model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แรก คือ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Fitting Model,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Predicting the probabilities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และ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Calculating the F1 Score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392652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01839" y="460652"/>
            <a:ext cx="8227786" cy="3446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Applying Machine Learning Models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en-US" sz="1350" dirty="0"/>
          </a:p>
          <a:p>
            <a:pPr marL="0" indent="0">
              <a:buNone/>
            </a:pPr>
            <a:endParaRPr lang="en-US" sz="135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4B1ADAC-C565-401A-88FC-06082CDE0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677" y="5553301"/>
            <a:ext cx="3250946" cy="1286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73354D-C295-4F86-B2AD-252E1A602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39" y="1019131"/>
            <a:ext cx="5465536" cy="25619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AF6538-C1B2-40CF-95C6-06D17A68E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21" y="3768530"/>
            <a:ext cx="6595789" cy="145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904723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01839" y="460652"/>
            <a:ext cx="8227786" cy="3446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Applying Machine Learning Models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en-US" sz="1350" dirty="0"/>
          </a:p>
          <a:p>
            <a:pPr marL="0" indent="0">
              <a:buNone/>
            </a:pPr>
            <a:endParaRPr lang="en-US" sz="135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4B1ADAC-C565-401A-88FC-06082CDE0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677" y="5553301"/>
            <a:ext cx="3250946" cy="12863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7241923-B54D-4357-A6C3-A8EABBD5D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95" y="1057230"/>
            <a:ext cx="6480379" cy="28571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68C5FD-D4D6-419F-BA31-AC917A3CD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025" y="4165492"/>
            <a:ext cx="6257907" cy="16352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313B08-55D6-42E3-B811-E3EFE8288382}"/>
              </a:ext>
            </a:extLst>
          </p:cNvPr>
          <p:cNvSpPr txBox="1"/>
          <p:nvPr/>
        </p:nvSpPr>
        <p:spPr>
          <a:xfrm>
            <a:off x="2016492" y="4068507"/>
            <a:ext cx="3199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Model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ที่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3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ใช้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Decision Trees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339838-52F2-4569-8EE7-F16C72AC2E3C}"/>
              </a:ext>
            </a:extLst>
          </p:cNvPr>
          <p:cNvSpPr txBox="1"/>
          <p:nvPr/>
        </p:nvSpPr>
        <p:spPr>
          <a:xfrm>
            <a:off x="1369906" y="5366100"/>
            <a:ext cx="77507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ทำตาม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Step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เดียวกับ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Model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แรก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และ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Model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ที่สอง คือ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Fitting Model,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Predicting the probabilities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จากนั้น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Calculating the F1 Score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11831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01839" y="460652"/>
            <a:ext cx="8227786" cy="3446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Applying Machine Learning Models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en-US" sz="1350" dirty="0"/>
          </a:p>
          <a:p>
            <a:pPr marL="0" indent="0">
              <a:buNone/>
            </a:pPr>
            <a:endParaRPr lang="en-US" sz="135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4B1ADAC-C565-401A-88FC-06082CDE0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677" y="5553301"/>
            <a:ext cx="3250946" cy="1286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FB78C1-2871-444D-9C4F-BE08CA9DD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14" y="1009605"/>
            <a:ext cx="6256111" cy="25682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419924-7A0E-4F98-A482-266F69457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414" y="3750734"/>
            <a:ext cx="4427311" cy="99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5824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01839" y="460652"/>
            <a:ext cx="8227786" cy="3446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Applying Machine Learning Models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en-US" sz="1350" dirty="0"/>
          </a:p>
          <a:p>
            <a:pPr marL="0" indent="0">
              <a:buNone/>
            </a:pPr>
            <a:endParaRPr lang="en-US" sz="135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4B1ADAC-C565-401A-88FC-06082CDE0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677" y="5553301"/>
            <a:ext cx="3250946" cy="12863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6AF52A7-668A-48C5-85A5-88CF33433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64" y="1085804"/>
            <a:ext cx="7020350" cy="274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98044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4912" y="584477"/>
            <a:ext cx="8227786" cy="3446338"/>
          </a:xfrm>
        </p:spPr>
        <p:txBody>
          <a:bodyPr>
            <a:normAutofit/>
          </a:bodyPr>
          <a:lstStyle/>
          <a:p>
            <a:pPr marL="342900" lvl="1" indent="0">
              <a:buNone/>
            </a:pP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Model Comparison</a:t>
            </a: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en-US" sz="1350" dirty="0"/>
          </a:p>
          <a:p>
            <a:pPr marL="0" indent="0">
              <a:buNone/>
            </a:pPr>
            <a:endParaRPr lang="en-US" sz="135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4B1ADAC-C565-401A-88FC-06082CDE0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677" y="5553301"/>
            <a:ext cx="3250946" cy="12863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EF54C34-CE23-4607-8FE1-E22266F30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13" y="1228091"/>
            <a:ext cx="6785137" cy="23208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44A201-0C4E-436E-AEDE-8A71EBF20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13" y="3689337"/>
            <a:ext cx="6851812" cy="26261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D80825-CEFB-44FF-A2BF-E0C195905CA8}"/>
              </a:ext>
            </a:extLst>
          </p:cNvPr>
          <p:cNvSpPr txBox="1"/>
          <p:nvPr/>
        </p:nvSpPr>
        <p:spPr>
          <a:xfrm>
            <a:off x="1860712" y="1046243"/>
            <a:ext cx="775071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700" dirty="0">
                <a:latin typeface="CordiaUPC" panose="020B0304020202020204" pitchFamily="34" charset="-34"/>
                <a:cs typeface="CordiaUPC" panose="020B0304020202020204" pitchFamily="34" charset="-34"/>
              </a:rPr>
              <a:t>เปรียบเทียบทั้ง </a:t>
            </a:r>
            <a:r>
              <a:rPr lang="en-US" sz="2700" dirty="0">
                <a:latin typeface="CordiaUPC" panose="020B0304020202020204" pitchFamily="34" charset="-34"/>
                <a:cs typeface="CordiaUPC" panose="020B0304020202020204" pitchFamily="34" charset="-34"/>
              </a:rPr>
              <a:t>3 models </a:t>
            </a:r>
            <a:r>
              <a:rPr lang="th-TH" sz="2700" dirty="0">
                <a:latin typeface="CordiaUPC" panose="020B0304020202020204" pitchFamily="34" charset="-34"/>
                <a:cs typeface="CordiaUPC" panose="020B0304020202020204" pitchFamily="34" charset="-34"/>
              </a:rPr>
              <a:t>จากการสร้าง </a:t>
            </a:r>
            <a:r>
              <a:rPr lang="en-US" sz="2700" dirty="0">
                <a:latin typeface="CordiaUPC" panose="020B0304020202020204" pitchFamily="34" charset="-34"/>
                <a:cs typeface="CordiaUPC" panose="020B0304020202020204" pitchFamily="34" charset="-34"/>
              </a:rPr>
              <a:t>bag-of-word </a:t>
            </a:r>
            <a:r>
              <a:rPr lang="th-TH" sz="2700" dirty="0">
                <a:latin typeface="CordiaUPC" panose="020B0304020202020204" pitchFamily="34" charset="-34"/>
                <a:cs typeface="CordiaUPC" panose="020B0304020202020204" pitchFamily="34" charset="-34"/>
              </a:rPr>
              <a:t>ด้วย </a:t>
            </a:r>
            <a:r>
              <a:rPr lang="en-US" sz="27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CountVectorizer</a:t>
            </a:r>
            <a:endParaRPr lang="en-US" sz="2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608FA0-52EE-4E45-9841-7332FC2B4A77}"/>
              </a:ext>
            </a:extLst>
          </p:cNvPr>
          <p:cNvSpPr txBox="1"/>
          <p:nvPr/>
        </p:nvSpPr>
        <p:spPr>
          <a:xfrm>
            <a:off x="1590675" y="3577782"/>
            <a:ext cx="7750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เปรียบเทียบทั้ง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3 models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จากการสร้าง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bag-of-word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ด้วย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TF-IDF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5BF175-BEDF-4B58-87C9-3D93F5B20FB1}"/>
              </a:ext>
            </a:extLst>
          </p:cNvPr>
          <p:cNvSpPr txBox="1"/>
          <p:nvPr/>
        </p:nvSpPr>
        <p:spPr>
          <a:xfrm>
            <a:off x="6020503" y="5550143"/>
            <a:ext cx="3320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atin typeface="CordiaUPC" panose="020B0304020202020204" pitchFamily="34" charset="-34"/>
                <a:cs typeface="CordiaUPC" panose="020B0304020202020204" pitchFamily="34" charset="-34"/>
              </a:rPr>
              <a:t>ผลลัพธ์ที่ได้จากการทำ</a:t>
            </a:r>
            <a:r>
              <a:rPr lang="en-US" dirty="0">
                <a:latin typeface="CordiaUPC" panose="020B0304020202020204" pitchFamily="34" charset="-34"/>
                <a:cs typeface="CordiaUPC" panose="020B0304020202020204" pitchFamily="34" charset="-34"/>
              </a:rPr>
              <a:t> Machine Learning</a:t>
            </a:r>
            <a:r>
              <a:rPr lang="th-TH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</a:p>
          <a:p>
            <a:r>
              <a:rPr lang="en-US" dirty="0" err="1">
                <a:latin typeface="CordiaUPC" panose="020B0304020202020204" pitchFamily="34" charset="-34"/>
                <a:cs typeface="CordiaUPC" panose="020B0304020202020204" pitchFamily="34" charset="-34"/>
              </a:rPr>
              <a:t>XGBoost</a:t>
            </a:r>
            <a:r>
              <a:rPr lang="th-TH" dirty="0">
                <a:latin typeface="CordiaUPC" panose="020B0304020202020204" pitchFamily="34" charset="-34"/>
                <a:cs typeface="CordiaUPC" panose="020B0304020202020204" pitchFamily="34" charset="-34"/>
              </a:rPr>
              <a:t> ได้คะแนน </a:t>
            </a:r>
            <a:r>
              <a:rPr lang="en-US" dirty="0">
                <a:latin typeface="CordiaUPC" panose="020B0304020202020204" pitchFamily="34" charset="-34"/>
                <a:cs typeface="CordiaUPC" panose="020B0304020202020204" pitchFamily="34" charset="-34"/>
              </a:rPr>
              <a:t>F1 Score </a:t>
            </a:r>
            <a:r>
              <a:rPr lang="th-TH" dirty="0">
                <a:latin typeface="CordiaUPC" panose="020B0304020202020204" pitchFamily="34" charset="-34"/>
                <a:cs typeface="CordiaUPC" panose="020B0304020202020204" pitchFamily="34" charset="-34"/>
              </a:rPr>
              <a:t>สูงสุด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3898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4912" y="584477"/>
            <a:ext cx="8227786" cy="3446338"/>
          </a:xfrm>
        </p:spPr>
        <p:txBody>
          <a:bodyPr>
            <a:normAutofit/>
          </a:bodyPr>
          <a:lstStyle/>
          <a:p>
            <a:pPr marL="342900" lvl="1" indent="0">
              <a:buNone/>
            </a:pP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Model Comparison</a:t>
            </a: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en-US" sz="1350" dirty="0"/>
          </a:p>
          <a:p>
            <a:pPr marL="0" indent="0">
              <a:buNone/>
            </a:pPr>
            <a:endParaRPr lang="en-US" sz="135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4B1ADAC-C565-401A-88FC-06082CDE0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677" y="5553301"/>
            <a:ext cx="3250946" cy="12863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D80825-CEFB-44FF-A2BF-E0C195905CA8}"/>
              </a:ext>
            </a:extLst>
          </p:cNvPr>
          <p:cNvSpPr txBox="1"/>
          <p:nvPr/>
        </p:nvSpPr>
        <p:spPr>
          <a:xfrm>
            <a:off x="555787" y="1273287"/>
            <a:ext cx="7750717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เปรียบเทียบทั้ง </a:t>
            </a:r>
            <a:r>
              <a:rPr lang="en-US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3 models </a:t>
            </a:r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จากการสร้าง </a:t>
            </a:r>
            <a:r>
              <a:rPr lang="en-US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bag-of-word </a:t>
            </a:r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ด้วย </a:t>
            </a:r>
            <a:r>
              <a:rPr lang="en-US" sz="24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CountVectorizer</a:t>
            </a:r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 และ </a:t>
            </a:r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TF-IDF</a:t>
            </a:r>
            <a:r>
              <a:rPr lang="th-TH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  </a:t>
            </a:r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ผลลัพธ์ที่ได้ </a:t>
            </a:r>
            <a:r>
              <a:rPr lang="en-US" sz="24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XGBoost</a:t>
            </a:r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 ได้คะแนน </a:t>
            </a:r>
            <a:r>
              <a:rPr lang="en-US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F1 Score </a:t>
            </a:r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สูงสุด แต่ทางกลุ่มยังรู้สึกไม่พอใจกับค่าเฉลี่ยค่าความแม่นยำและความถูกต้องต้องนี้ จึงได้นำความรู้จากวิชา </a:t>
            </a:r>
            <a:r>
              <a:rPr lang="en-US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Machine Learning </a:t>
            </a:r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โดยการนำ </a:t>
            </a:r>
            <a:r>
              <a:rPr lang="en-US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Module auto-</a:t>
            </a:r>
            <a:r>
              <a:rPr lang="en-US" sz="24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sklearn</a:t>
            </a:r>
            <a:r>
              <a:rPr lang="en-US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มาช่วยเลือก </a:t>
            </a:r>
            <a:r>
              <a:rPr lang="en-US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Algorithms, Features, Pre-processors, Pipelines </a:t>
            </a:r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และ </a:t>
            </a:r>
            <a:r>
              <a:rPr lang="en-US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Hyperparameters </a:t>
            </a:r>
            <a:endParaRPr lang="en-US" sz="2400" dirty="0"/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16835006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www.honestdocs.co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4A1DDBB8-C7C9-4357-A6B0-3E1405F78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368" y="5672660"/>
            <a:ext cx="2770632" cy="10962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1716C1-3D1E-43C4-9976-94E16C605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54" y="1415748"/>
            <a:ext cx="8449056" cy="402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754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16139" y="546377"/>
            <a:ext cx="8227786" cy="3446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Playing around with auto-</a:t>
            </a:r>
            <a:r>
              <a:rPr lang="en-US" sz="28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sklearn</a:t>
            </a:r>
            <a:endParaRPr lang="en-US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en-US" sz="1350" dirty="0"/>
          </a:p>
          <a:p>
            <a:pPr marL="0" indent="0">
              <a:buNone/>
            </a:pPr>
            <a:endParaRPr lang="en-US" sz="135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4B1ADAC-C565-401A-88FC-06082CDE0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677" y="5553301"/>
            <a:ext cx="3250946" cy="12863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4E42D67-D058-428E-B3F2-96B38964D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68" y="1155659"/>
            <a:ext cx="6910993" cy="21495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9ACF43-EB0D-4A0A-90B8-F834D5399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67" y="3627571"/>
            <a:ext cx="7058229" cy="9744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38A95F-C599-4BAE-A00E-BAFCC4723777}"/>
              </a:ext>
            </a:extLst>
          </p:cNvPr>
          <p:cNvSpPr txBox="1"/>
          <p:nvPr/>
        </p:nvSpPr>
        <p:spPr>
          <a:xfrm>
            <a:off x="2990850" y="2007936"/>
            <a:ext cx="7750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Install package auto-</a:t>
            </a:r>
            <a:r>
              <a:rPr lang="en-US" sz="28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sklearn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696467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16139" y="546377"/>
            <a:ext cx="8227786" cy="3446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Playing around with auto-</a:t>
            </a:r>
            <a:r>
              <a:rPr lang="en-US" sz="28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sklearn</a:t>
            </a:r>
            <a:endParaRPr lang="en-US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en-US" sz="1350" dirty="0"/>
          </a:p>
          <a:p>
            <a:pPr marL="0" indent="0">
              <a:buNone/>
            </a:pPr>
            <a:endParaRPr lang="en-US" sz="135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4B1ADAC-C565-401A-88FC-06082CDE0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677" y="5553301"/>
            <a:ext cx="3250946" cy="12863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E3B1A3-64B0-41E3-B689-9A098B0F2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2" y="1079488"/>
            <a:ext cx="9074616" cy="4699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03B228-B17D-4847-85F1-BE765716D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92" y="1670298"/>
            <a:ext cx="6651858" cy="240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01872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16139" y="546377"/>
            <a:ext cx="8227786" cy="3446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Playing around with auto-</a:t>
            </a:r>
            <a:r>
              <a:rPr lang="en-US" sz="28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sklearn</a:t>
            </a:r>
            <a:endParaRPr lang="en-US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en-US" sz="1350" dirty="0"/>
          </a:p>
          <a:p>
            <a:pPr marL="0" indent="0">
              <a:buNone/>
            </a:pPr>
            <a:endParaRPr lang="en-US" sz="135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4B1ADAC-C565-401A-88FC-06082CDE0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677" y="5553301"/>
            <a:ext cx="3250946" cy="12863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E56E72-1B30-4078-AF56-744F950E5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3" y="1095363"/>
            <a:ext cx="9023814" cy="4381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9B475F-1D2F-412A-A962-AD461437A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3" y="1609502"/>
            <a:ext cx="6066712" cy="31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23177"/>
      </p:ext>
    </p:extLst>
  </p:cSld>
  <p:clrMapOvr>
    <a:masterClrMapping/>
  </p:clrMapOvr>
  <p:transition spd="slow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44265" y="498751"/>
            <a:ext cx="8623509" cy="57591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(6) Evaluation Metrics used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ประกอบไปด้วยขั้นตอนดังต่อไปนี้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lvl="1"/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Evaluating the model</a:t>
            </a: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342900" lvl="1" indent="0">
              <a:buNone/>
            </a:pPr>
            <a:endParaRPr lang="en-US" sz="1350" dirty="0"/>
          </a:p>
          <a:p>
            <a:pPr marL="0" indent="0">
              <a:buNone/>
            </a:pPr>
            <a:endParaRPr lang="en-US" sz="135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4B1ADAC-C565-401A-88FC-06082CDE0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054" y="5887147"/>
            <a:ext cx="3250946" cy="12863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AA0D763-B0EF-47CB-964F-4C391305E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46" y="1819595"/>
            <a:ext cx="8039667" cy="1286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ACC60A-813C-46C1-B440-58E6DD34D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646" y="3378337"/>
            <a:ext cx="8266241" cy="1286346"/>
          </a:xfrm>
          <a:prstGeom prst="rect">
            <a:avLst/>
          </a:prstGeom>
        </p:spPr>
      </p:pic>
      <p:pic>
        <p:nvPicPr>
          <p:cNvPr id="9" name="Picture 8" descr="A picture containing gear, clock&#10;&#10;Description automatically generated">
            <a:extLst>
              <a:ext uri="{FF2B5EF4-FFF2-40B4-BE49-F238E27FC236}">
                <a16:creationId xmlns:a16="http://schemas.microsoft.com/office/drawing/2014/main" id="{91779DC2-022F-4369-AD9C-7972A2D2229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766" y="1412713"/>
            <a:ext cx="921517" cy="658992"/>
          </a:xfrm>
          <a:prstGeom prst="rect">
            <a:avLst/>
          </a:prstGeom>
        </p:spPr>
      </p:pic>
      <p:pic>
        <p:nvPicPr>
          <p:cNvPr id="11" name="Picture 10" descr="A picture containing gear, clock&#10;&#10;Description automatically generated">
            <a:extLst>
              <a:ext uri="{FF2B5EF4-FFF2-40B4-BE49-F238E27FC236}">
                <a16:creationId xmlns:a16="http://schemas.microsoft.com/office/drawing/2014/main" id="{5A9D5951-D88D-4976-9CAA-D4166C8DC7E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766" y="2971455"/>
            <a:ext cx="921517" cy="65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66784"/>
      </p:ext>
    </p:extLst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44265" y="498751"/>
            <a:ext cx="8623509" cy="57591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(6) Evaluation Metrics used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ประกอบไปด้วยขั้นตอนดังต่อไปนี้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lvl="1"/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Evaluating the model</a:t>
            </a: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342900" lvl="1" indent="0">
              <a:buNone/>
            </a:pPr>
            <a:endParaRPr lang="en-US" sz="1350" dirty="0"/>
          </a:p>
          <a:p>
            <a:pPr marL="0" indent="0">
              <a:buNone/>
            </a:pPr>
            <a:endParaRPr lang="en-US" sz="135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4B1ADAC-C565-401A-88FC-06082CDE0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054" y="5887147"/>
            <a:ext cx="3250946" cy="12863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EDF30E-B55C-482F-A9B4-D0A17CA2B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37" y="1517587"/>
            <a:ext cx="8058564" cy="24512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CAB10D-2263-4BC1-934A-4B708957B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24" y="3901673"/>
            <a:ext cx="8058564" cy="245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08715"/>
      </p:ext>
    </p:extLst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44265" y="498751"/>
            <a:ext cx="8623509" cy="57591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(6) Evaluation Metrics used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ประกอบไปด้วยขั้นตอนดังต่อไปนี้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lvl="1"/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Evaluating the model</a:t>
            </a: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342900" lvl="1" indent="0">
              <a:buNone/>
            </a:pPr>
            <a:endParaRPr lang="en-US" sz="1350" dirty="0"/>
          </a:p>
          <a:p>
            <a:pPr marL="0" indent="0">
              <a:buNone/>
            </a:pPr>
            <a:endParaRPr lang="en-US" sz="135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4B1ADAC-C565-401A-88FC-06082CDE0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054" y="5887147"/>
            <a:ext cx="3250946" cy="12863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4974BA5-5540-4CB2-8498-15B94A8C0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31" y="2595511"/>
            <a:ext cx="5511976" cy="28538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3C8FA0-1053-4F96-B548-BBED43715CF1}"/>
              </a:ext>
            </a:extLst>
          </p:cNvPr>
          <p:cNvSpPr/>
          <p:nvPr/>
        </p:nvSpPr>
        <p:spPr>
          <a:xfrm>
            <a:off x="377888" y="1853405"/>
            <a:ext cx="8388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defTabSz="6858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85000"/>
            </a:pP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ผล </a:t>
            </a:r>
            <a:r>
              <a:rPr lang="en-US" sz="28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Autosklearn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Model </a:t>
            </a:r>
            <a:r>
              <a:rPr lang="en-US" sz="28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จากการ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Extracting Features </a:t>
            </a:r>
            <a:r>
              <a:rPr lang="en-US" sz="28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ด้วย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en-US" sz="28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CountVectorizer</a:t>
            </a:r>
            <a:endParaRPr lang="en-US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255374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44265" y="498751"/>
            <a:ext cx="8623509" cy="57591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(6) Evaluation Metrics used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ประกอบไปด้วยขั้นตอนดังต่อไปนี้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lvl="1"/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Evaluating the model</a:t>
            </a: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342900" lvl="1" indent="0">
              <a:buNone/>
            </a:pPr>
            <a:endParaRPr lang="en-US" sz="1350" dirty="0"/>
          </a:p>
          <a:p>
            <a:pPr marL="0" indent="0">
              <a:buNone/>
            </a:pPr>
            <a:endParaRPr lang="en-US" sz="135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4B1ADAC-C565-401A-88FC-06082CDE0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054" y="5887147"/>
            <a:ext cx="3250946" cy="12863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28B839-6C6C-4B70-9102-B8CBC36D615A}"/>
              </a:ext>
            </a:extLst>
          </p:cNvPr>
          <p:cNvSpPr txBox="1"/>
          <p:nvPr/>
        </p:nvSpPr>
        <p:spPr>
          <a:xfrm>
            <a:off x="425704" y="1775495"/>
            <a:ext cx="744194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defTabSz="6858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85000"/>
            </a:pP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ผล </a:t>
            </a:r>
            <a:r>
              <a:rPr lang="en-US" sz="28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Autosklearn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Model </a:t>
            </a:r>
            <a:r>
              <a:rPr lang="en-US" sz="28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จากการ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Extracting Features </a:t>
            </a:r>
            <a:r>
              <a:rPr lang="en-US" sz="28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ด้วย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TF-IDF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C17676-1001-4D67-A127-FBA405D5B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792" y="2476500"/>
            <a:ext cx="5927310" cy="329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894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3351" y="3429000"/>
            <a:ext cx="8677297" cy="1046019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Results</a:t>
            </a:r>
            <a:br>
              <a:rPr lang="en-US" sz="4800" dirty="0"/>
            </a:br>
            <a:br>
              <a:rPr lang="en-US" sz="4800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897075"/>
      </p:ext>
    </p:extLst>
  </p:cSld>
  <p:clrMapOvr>
    <a:masterClrMapping/>
  </p:clrMapOvr>
  <p:transition spd="slow">
    <p:push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Results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8270D17E-285A-43F5-B38A-22C9B25C9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51" y="5465936"/>
            <a:ext cx="3250946" cy="1286346"/>
          </a:xfrm>
          <a:prstGeom prst="rect">
            <a:avLst/>
          </a:prstGeom>
        </p:spPr>
      </p:pic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251F36F6-9BF5-4B9A-AF28-DA033D8F2EB2}"/>
              </a:ext>
            </a:extLst>
          </p:cNvPr>
          <p:cNvSpPr txBox="1">
            <a:spLocks/>
          </p:cNvSpPr>
          <p:nvPr/>
        </p:nvSpPr>
        <p:spPr>
          <a:xfrm>
            <a:off x="194912" y="1162049"/>
            <a:ext cx="8327943" cy="5590233"/>
          </a:xfrm>
          <a:prstGeom prst="rect">
            <a:avLst/>
          </a:prstGeom>
        </p:spPr>
        <p:txBody>
          <a:bodyPr>
            <a:normAutofit/>
          </a:bodyPr>
          <a:lstStyle>
            <a:lvl1pPr marL="216694" indent="-216694"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h-TH" sz="2800" b="1" dirty="0">
                <a:latin typeface="CordiaUPC" panose="020B0304020202020204" pitchFamily="34" charset="-34"/>
                <a:cs typeface="CordiaUPC" panose="020B0304020202020204" pitchFamily="34" charset="-34"/>
              </a:rPr>
              <a:t>ขณะนี้ภาพรวมคนไข้มีความรู้สึกอย่างไร?</a:t>
            </a:r>
            <a:endParaRPr lang="en-US" sz="2800" b="1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	ภาพรวมจาก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bar graph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คะแนนความคิดเห็นไปในด้าน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positive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สูงกว่า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negative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นั้น ทำให้ทราบว่าคนไข้ส่วนใหญ่พึ่งพอใจ ในเรื่อง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service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และ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infrastructure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ซึ่งได้แก่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service, care, treatment, surgery, disease, medical care, hospital, clinic, equipment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และ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place</a:t>
            </a: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r>
              <a:rPr lang="th-TH" sz="2800" b="1" dirty="0">
                <a:latin typeface="CordiaUPC" panose="020B0304020202020204" pitchFamily="34" charset="-34"/>
                <a:cs typeface="CordiaUPC" panose="020B0304020202020204" pitchFamily="34" charset="-34"/>
              </a:rPr>
              <a:t>มีสิ่งใดบ้างที่ทางโรงพยาบาลยังสามารถพัฒนาให้ดียิ่งขึ้น?</a:t>
            </a:r>
          </a:p>
          <a:p>
            <a:pPr marL="0" indent="0">
              <a:buNone/>
            </a:pP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	 จากการอ่านผลใน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Radar Chart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ด้าน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negative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คนไข้ส่วนใหญ่ ยังไม่พอใจในเรื่อง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service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และ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staff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ซึ่งได้แก่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service, care, treatment, surgery, disease, medical care, doctor, nurse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และ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student </a:t>
            </a: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Font typeface="Wingdings" charset="2"/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Font typeface="Wingdings" charset="2"/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Font typeface="Wingdings" charset="2"/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Font typeface="Wingdings" charset="2"/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Font typeface="Wingdings" charset="2"/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Font typeface="Wingdings" charset="2"/>
              <a:buNone/>
            </a:pP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Font typeface="Wingdings" charset="2"/>
              <a:buNone/>
            </a:pPr>
            <a:endParaRPr lang="en-US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Font typeface="Wingdings" charset="2"/>
              <a:buNone/>
            </a:pPr>
            <a:endParaRPr lang="en-US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99317066"/>
      </p:ext>
    </p:extLst>
  </p:cSld>
  <p:clrMapOvr>
    <a:masterClrMapping/>
  </p:clrMapOvr>
  <p:transition spd="slow">
    <p:push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3351" y="3429000"/>
            <a:ext cx="8677297" cy="1046019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to improve my Machine Learning models</a:t>
            </a:r>
            <a:br>
              <a:rPr lang="en-US" sz="4000" dirty="0"/>
            </a:br>
            <a:br>
              <a:rPr lang="en-US" sz="4800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66601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www.honestdocs.co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4A1DDBB8-C7C9-4357-A6B0-3E1405F78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368" y="5672660"/>
            <a:ext cx="2770632" cy="10962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D4986D-6AE4-49B5-8534-5B807F506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90" y="1330037"/>
            <a:ext cx="8491750" cy="40468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9368D78-7105-4C1D-B5C5-58D06EEFFED4}"/>
              </a:ext>
            </a:extLst>
          </p:cNvPr>
          <p:cNvSpPr/>
          <p:nvPr/>
        </p:nvSpPr>
        <p:spPr>
          <a:xfrm>
            <a:off x="3057122" y="2514600"/>
            <a:ext cx="2804182" cy="594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BA7984-7164-49BC-A8D2-EBB838B19EAC}"/>
              </a:ext>
            </a:extLst>
          </p:cNvPr>
          <p:cNvSpPr/>
          <p:nvPr/>
        </p:nvSpPr>
        <p:spPr>
          <a:xfrm>
            <a:off x="2493253" y="3712846"/>
            <a:ext cx="2039112" cy="544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9615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01839" y="546377"/>
            <a:ext cx="8665936" cy="56162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3200" b="1" dirty="0">
                <a:latin typeface="CordiaUPC" panose="020B0304020202020204" pitchFamily="34" charset="-34"/>
                <a:cs typeface="CordiaUPC" panose="020B0304020202020204" pitchFamily="34" charset="-34"/>
              </a:rPr>
              <a:t>ผลลัพธ์ที่ได้จากการทำ </a:t>
            </a:r>
            <a:r>
              <a:rPr lang="en-US" sz="3200" b="1" dirty="0">
                <a:latin typeface="CordiaUPC" panose="020B0304020202020204" pitchFamily="34" charset="-34"/>
                <a:cs typeface="CordiaUPC" panose="020B0304020202020204" pitchFamily="34" charset="-34"/>
              </a:rPr>
              <a:t>Term Project</a:t>
            </a:r>
            <a:r>
              <a:rPr lang="th-TH" sz="3200" b="1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</a:p>
          <a:p>
            <a:pPr marL="0" indent="0">
              <a:buNone/>
            </a:pP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	ทางกลุ่มคิดว่ายังสามารถพัฒนา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Performance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ให้ดีขึ้นได้อีก จึงพยายามค้นคว้าจาก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Website : machinelearningmastery.com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อ่านเจอหัวข้อ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“32 Tips, Tricks and Hacks That You Can Use To Make Better Predictions”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และมีความเห็นว่าถ้าให้เลือก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Improve Performance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จะเลือกทำในส่วนของ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Data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โดยจะ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Clean Data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เพิ่ม เพราะเป็นไปได้ที่ข้อมูลที่ได้หลังจาก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Scrap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และ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Translate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อาจมีข้อมูลที่ยังไม่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clean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ปะปนมาด้วย เช่น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Comment 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ตอนเป็นภาษาไทยเป็นการชมเชย แต่หลังจากแปลภาษาแล้ว 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Comment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อาจถูกแปลเป็นไปในทางตำหนิ เป็นต้น</a:t>
            </a:r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endParaRPr lang="th-TH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4B1ADAC-C565-401A-88FC-06082CDE0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054" y="5887147"/>
            <a:ext cx="3250946" cy="12863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B9B72F-D89E-420E-8ED9-1FC91B935A54}"/>
              </a:ext>
            </a:extLst>
          </p:cNvPr>
          <p:cNvSpPr txBox="1"/>
          <p:nvPr/>
        </p:nvSpPr>
        <p:spPr>
          <a:xfrm>
            <a:off x="239032" y="5231309"/>
            <a:ext cx="86659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References</a:t>
            </a:r>
            <a:r>
              <a:rPr lang="th-TH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: https://machinelearningmastery.com/machine-learning-performance-improvement-cheat-sheet/</a:t>
            </a:r>
          </a:p>
          <a:p>
            <a:endParaRPr lang="en-US" sz="24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10316995"/>
      </p:ext>
    </p:extLst>
  </p:cSld>
  <p:clrMapOvr>
    <a:masterClrMapping/>
  </p:clrMapOvr>
  <p:transition spd="slow">
    <p:push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4800" cap="all" spc="38" dirty="0">
                <a:latin typeface="+mj-lt"/>
                <a:ea typeface="+mj-ea"/>
                <a:cs typeface="+mj-cs"/>
              </a:rPr>
              <a:t>thank you </a:t>
            </a:r>
          </a:p>
          <a:p>
            <a:r>
              <a:rPr lang="en-US" sz="4800" cap="all" spc="38" dirty="0">
                <a:latin typeface="+mj-lt"/>
                <a:ea typeface="+mj-ea"/>
                <a:cs typeface="+mj-cs"/>
              </a:rPr>
              <a:t>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92631035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3351" y="2905990"/>
            <a:ext cx="8677297" cy="1046019"/>
          </a:xfrm>
        </p:spPr>
        <p:txBody>
          <a:bodyPr>
            <a:normAutofit fontScale="90000"/>
          </a:bodyPr>
          <a:lstStyle/>
          <a:p>
            <a:r>
              <a:rPr lang="en-US" dirty="0"/>
              <a:t>Web scraping</a:t>
            </a:r>
            <a:br>
              <a:rPr lang="en-US" sz="4800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95791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let’s start, shall we 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63400" y="1213127"/>
            <a:ext cx="8980600" cy="3446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(1)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ดึงข้อมูลความคิดเห็นของคนไข้ที่มีต่อโรงพยาบาลกรุงเทพ จากเว็บไซต์ </a:t>
            </a:r>
            <a:r>
              <a:rPr lang="en-US" sz="28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Honestdocs</a:t>
            </a: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marL="0" indent="0">
              <a:buNone/>
            </a:pP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เริ่มแรกเรา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install packages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และติดตั้ง 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library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กันก่อน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</a:p>
          <a:p>
            <a:pPr marL="0" indent="0">
              <a:buNone/>
            </a:pP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install packages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Bangkok Hospital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4B1ADAC-C565-401A-88FC-06082CDE0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054" y="5887147"/>
            <a:ext cx="3250946" cy="1286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BD99EA-2334-4C68-86C5-0BC721124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12" y="2923576"/>
            <a:ext cx="5245176" cy="10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86849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UofWaterloo_WhiteBkgrd">
  <a:themeElements>
    <a:clrScheme name="Custom 8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63A0FF"/>
      </a:accent1>
      <a:accent2>
        <a:srgbClr val="000000"/>
      </a:accent2>
      <a:accent3>
        <a:srgbClr val="0073CE"/>
      </a:accent3>
      <a:accent4>
        <a:srgbClr val="B2D3FF"/>
      </a:accent4>
      <a:accent5>
        <a:srgbClr val="0033BD"/>
      </a:accent5>
      <a:accent6>
        <a:srgbClr val="62A0FF"/>
      </a:accent6>
      <a:hlink>
        <a:srgbClr val="0033BD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science_4x3" id="{DF552A0A-D578-DC47-9850-297C1FA6FDB1}" vid="{38765572-A367-134A-8C3D-4D9A6B4AED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8">
    <a:dk1>
      <a:srgbClr val="000000"/>
    </a:dk1>
    <a:lt1>
      <a:srgbClr val="FFFFFF"/>
    </a:lt1>
    <a:dk2>
      <a:srgbClr val="757575"/>
    </a:dk2>
    <a:lt2>
      <a:srgbClr val="D6D6D6"/>
    </a:lt2>
    <a:accent1>
      <a:srgbClr val="63A0FF"/>
    </a:accent1>
    <a:accent2>
      <a:srgbClr val="000000"/>
    </a:accent2>
    <a:accent3>
      <a:srgbClr val="0073CE"/>
    </a:accent3>
    <a:accent4>
      <a:srgbClr val="B2D3FF"/>
    </a:accent4>
    <a:accent5>
      <a:srgbClr val="0033BD"/>
    </a:accent5>
    <a:accent6>
      <a:srgbClr val="62A0FF"/>
    </a:accent6>
    <a:hlink>
      <a:srgbClr val="0033BD"/>
    </a:hlink>
    <a:folHlink>
      <a:srgbClr val="59595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1308</TotalTime>
  <Words>2163</Words>
  <Application>Microsoft Office PowerPoint</Application>
  <PresentationFormat>On-screen Show (4:3)</PresentationFormat>
  <Paragraphs>477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0" baseType="lpstr">
      <vt:lpstr>Arial</vt:lpstr>
      <vt:lpstr>Bahnschrift Condensed</vt:lpstr>
      <vt:lpstr>Calibri</vt:lpstr>
      <vt:lpstr>CordiaUPC</vt:lpstr>
      <vt:lpstr>Georgia</vt:lpstr>
      <vt:lpstr>Impact</vt:lpstr>
      <vt:lpstr>Verdana</vt:lpstr>
      <vt:lpstr>Wingdings</vt:lpstr>
      <vt:lpstr>UofWaterloo_WhiteBkgrd</vt:lpstr>
      <vt:lpstr>Bangkok Hospital </vt:lpstr>
      <vt:lpstr>Agenda</vt:lpstr>
      <vt:lpstr>Problem Statement </vt:lpstr>
      <vt:lpstr>Problem Statement</vt:lpstr>
      <vt:lpstr>www.honestdocs.co</vt:lpstr>
      <vt:lpstr>www.honestdocs.co</vt:lpstr>
      <vt:lpstr>www.honestdocs.co</vt:lpstr>
      <vt:lpstr>Web scraping </vt:lpstr>
      <vt:lpstr>So let’s start, shall we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Sentiment Analysis </vt:lpstr>
      <vt:lpstr>So let’s start, shall we ?</vt:lpstr>
      <vt:lpstr>comment_bangkok-hospital.csv</vt:lpstr>
      <vt:lpstr>PowerPoint Presentation</vt:lpstr>
      <vt:lpstr>Sentence Tokenize</vt:lpstr>
      <vt:lpstr>Sentence-level sentiment</vt:lpstr>
      <vt:lpstr>Sentence-level sentiment</vt:lpstr>
      <vt:lpstr>Parsing</vt:lpstr>
      <vt:lpstr>Extract Noun Phrase</vt:lpstr>
      <vt:lpstr>Put information into DataFrame</vt:lpstr>
      <vt:lpstr>Put information into DataFrame</vt:lpstr>
      <vt:lpstr>Put information into DataFrame</vt:lpstr>
      <vt:lpstr>Split dataframe into positive and negative sentiment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 </vt:lpstr>
      <vt:lpstr>Results</vt:lpstr>
      <vt:lpstr>to improve my Machine Learning models 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IN THIS SPACE HERE</dc:title>
  <dc:creator>Maria Morrone</dc:creator>
  <cp:lastModifiedBy>Aekpreya B</cp:lastModifiedBy>
  <cp:revision>182</cp:revision>
  <dcterms:created xsi:type="dcterms:W3CDTF">2019-02-13T18:38:58Z</dcterms:created>
  <dcterms:modified xsi:type="dcterms:W3CDTF">2020-04-24T03:19:41Z</dcterms:modified>
</cp:coreProperties>
</file>